
<file path=[Content_Types].xml><?xml version="1.0" encoding="utf-8"?>
<Types xmlns="http://schemas.openxmlformats.org/package/2006/content-types">
  <Default Extension="xml" ContentType="application/xml"/>
  <Default Extension="jpeg" ContentType="image/jpeg"/>
  <Default Extension="jpg" ContentType="image/jpeg"/>
  <Default Extension="tiff" ContentType="image/tiff"/>
  <Default Extension="wma" ContentType="audio/x-ms-wma"/>
  <Default Extension="rels" ContentType="application/vnd.openxmlformats-package.relationships+xml"/>
  <Default Extension="wdp" ContentType="image/vnd.ms-photo"/>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2.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3.xml" ContentType="application/vnd.openxmlformats-officedocument.presentationml.tags+xml"/>
  <Override PartName="/ppt/notesSlides/notesSlide8.xml" ContentType="application/vnd.openxmlformats-officedocument.presentationml.notesSlide+xml"/>
  <Override PartName="/ppt/tags/tag4.xml" ContentType="application/vnd.openxmlformats-officedocument.presentationml.tags+xml"/>
  <Override PartName="/ppt/notesSlides/notesSlide9.xml" ContentType="application/vnd.openxmlformats-officedocument.presentationml.notesSlide+xml"/>
  <Override PartName="/ppt/tags/tag5.xml" ContentType="application/vnd.openxmlformats-officedocument.presentationml.tags+xml"/>
  <Override PartName="/ppt/notesSlides/notesSlide10.xml" ContentType="application/vnd.openxmlformats-officedocument.presentationml.notesSlide+xml"/>
  <Override PartName="/ppt/tags/tag6.xml" ContentType="application/vnd.openxmlformats-officedocument.presentationml.tags+xml"/>
  <Override PartName="/ppt/notesSlides/notesSlide11.xml" ContentType="application/vnd.openxmlformats-officedocument.presentationml.notesSlide+xml"/>
  <Override PartName="/ppt/tags/tag7.xml" ContentType="application/vnd.openxmlformats-officedocument.presentationml.tags+xml"/>
  <Override PartName="/ppt/notesSlides/notesSlide12.xml" ContentType="application/vnd.openxmlformats-officedocument.presentationml.notesSlide+xml"/>
  <Override PartName="/ppt/tags/tag8.xml" ContentType="application/vnd.openxmlformats-officedocument.presentationml.tags+xml"/>
  <Override PartName="/ppt/notesSlides/notesSlide13.xml" ContentType="application/vnd.openxmlformats-officedocument.presentationml.notesSlide+xml"/>
  <Override PartName="/ppt/tags/tag9.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10.xml" ContentType="application/vnd.openxmlformats-officedocument.presentationml.tags+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8" r:id="rId1"/>
  </p:sldMasterIdLst>
  <p:notesMasterIdLst>
    <p:notesMasterId r:id="rId18"/>
  </p:notesMasterIdLst>
  <p:sldIdLst>
    <p:sldId id="321" r:id="rId2"/>
    <p:sldId id="316" r:id="rId3"/>
    <p:sldId id="325" r:id="rId4"/>
    <p:sldId id="378" r:id="rId5"/>
    <p:sldId id="407" r:id="rId6"/>
    <p:sldId id="416" r:id="rId7"/>
    <p:sldId id="417" r:id="rId8"/>
    <p:sldId id="415" r:id="rId9"/>
    <p:sldId id="418" r:id="rId10"/>
    <p:sldId id="419" r:id="rId11"/>
    <p:sldId id="420" r:id="rId12"/>
    <p:sldId id="421" r:id="rId13"/>
    <p:sldId id="422" r:id="rId14"/>
    <p:sldId id="423" r:id="rId15"/>
    <p:sldId id="328" r:id="rId16"/>
    <p:sldId id="385" r:id="rId17"/>
  </p:sldIdLst>
  <p:sldSz cx="9144000" cy="5143500" type="screen16x9"/>
  <p:notesSz cx="6858000" cy="9144000"/>
  <p:custDataLst>
    <p:tags r:id="rId19"/>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A8A8A"/>
    <a:srgbClr val="3C89C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731" autoAdjust="0"/>
    <p:restoredTop sz="94578" autoAdjust="0"/>
  </p:normalViewPr>
  <p:slideViewPr>
    <p:cSldViewPr>
      <p:cViewPr varScale="1">
        <p:scale>
          <a:sx n="106" d="100"/>
          <a:sy n="106" d="100"/>
        </p:scale>
        <p:origin x="360" y="168"/>
      </p:cViewPr>
      <p:guideLst>
        <p:guide orient="horz" pos="1620"/>
        <p:guide pos="2880"/>
      </p:guideLst>
    </p:cSldViewPr>
  </p:slideViewPr>
  <p:notesTextViewPr>
    <p:cViewPr>
      <p:scale>
        <a:sx n="100" d="100"/>
        <a:sy n="100" d="100"/>
      </p:scale>
      <p:origin x="0" y="0"/>
    </p:cViewPr>
  </p:notesTextViewPr>
  <p:sorterViewPr>
    <p:cViewPr>
      <p:scale>
        <a:sx n="50" d="100"/>
        <a:sy n="50"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presProps" Target="presProps.xml"/><Relationship Id="rId21" Type="http://schemas.openxmlformats.org/officeDocument/2006/relationships/viewProps" Target="viewProps.xml"/><Relationship Id="rId22" Type="http://schemas.openxmlformats.org/officeDocument/2006/relationships/theme" Target="theme/theme1.xml"/><Relationship Id="rId23"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notesMaster" Target="notesMasters/notesMaster1.xml"/><Relationship Id="rId19" Type="http://schemas.openxmlformats.org/officeDocument/2006/relationships/tags" Target="tags/tag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93A4F09-C816-46EA-8643-332589F14E06}" type="datetimeFigureOut">
              <a:rPr lang="zh-CN" altLang="en-US" smtClean="0"/>
              <a:t>2017/4/27</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676CE9B-81DC-4E2A-9C67-CE0D35C83AA2}" type="slidenum">
              <a:rPr lang="zh-CN" altLang="en-US" smtClean="0"/>
              <a:t>‹#›</a:t>
            </a:fld>
            <a:endParaRPr lang="zh-CN" altLang="en-US"/>
          </a:p>
        </p:txBody>
      </p:sp>
    </p:spTree>
    <p:extLst>
      <p:ext uri="{BB962C8B-B14F-4D97-AF65-F5344CB8AC3E}">
        <p14:creationId xmlns:p14="http://schemas.microsoft.com/office/powerpoint/2010/main" val="4241104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676CE9B-81DC-4E2A-9C67-CE0D35C83AA2}" type="slidenum">
              <a:rPr lang="zh-CN" altLang="en-US" smtClean="0"/>
              <a:t>1</a:t>
            </a:fld>
            <a:endParaRPr lang="zh-CN" altLang="en-US"/>
          </a:p>
        </p:txBody>
      </p:sp>
    </p:spTree>
    <p:extLst>
      <p:ext uri="{BB962C8B-B14F-4D97-AF65-F5344CB8AC3E}">
        <p14:creationId xmlns:p14="http://schemas.microsoft.com/office/powerpoint/2010/main" val="22345723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171CFA9-0974-49F4-9D26-76412D5D31FB}" type="slidenum">
              <a:rPr lang="zh-CN" altLang="en-US" smtClean="0"/>
              <a:t>10</a:t>
            </a:fld>
            <a:endParaRPr lang="zh-CN" altLang="en-US"/>
          </a:p>
        </p:txBody>
      </p:sp>
    </p:spTree>
    <p:extLst>
      <p:ext uri="{BB962C8B-B14F-4D97-AF65-F5344CB8AC3E}">
        <p14:creationId xmlns:p14="http://schemas.microsoft.com/office/powerpoint/2010/main" val="16842989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171CFA9-0974-49F4-9D26-76412D5D31FB}" type="slidenum">
              <a:rPr lang="zh-CN" altLang="en-US" smtClean="0"/>
              <a:t>11</a:t>
            </a:fld>
            <a:endParaRPr lang="zh-CN" altLang="en-US"/>
          </a:p>
        </p:txBody>
      </p:sp>
    </p:spTree>
    <p:extLst>
      <p:ext uri="{BB962C8B-B14F-4D97-AF65-F5344CB8AC3E}">
        <p14:creationId xmlns:p14="http://schemas.microsoft.com/office/powerpoint/2010/main" val="6991489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171CFA9-0974-49F4-9D26-76412D5D31FB}" type="slidenum">
              <a:rPr lang="zh-CN" altLang="en-US" smtClean="0"/>
              <a:t>12</a:t>
            </a:fld>
            <a:endParaRPr lang="zh-CN" altLang="en-US"/>
          </a:p>
        </p:txBody>
      </p:sp>
    </p:spTree>
    <p:extLst>
      <p:ext uri="{BB962C8B-B14F-4D97-AF65-F5344CB8AC3E}">
        <p14:creationId xmlns:p14="http://schemas.microsoft.com/office/powerpoint/2010/main" val="3872676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171CFA9-0974-49F4-9D26-76412D5D31FB}" type="slidenum">
              <a:rPr lang="zh-CN" altLang="en-US" smtClean="0"/>
              <a:t>13</a:t>
            </a:fld>
            <a:endParaRPr lang="zh-CN" altLang="en-US"/>
          </a:p>
        </p:txBody>
      </p:sp>
    </p:spTree>
    <p:extLst>
      <p:ext uri="{BB962C8B-B14F-4D97-AF65-F5344CB8AC3E}">
        <p14:creationId xmlns:p14="http://schemas.microsoft.com/office/powerpoint/2010/main" val="20685901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171CFA9-0974-49F4-9D26-76412D5D31FB}" type="slidenum">
              <a:rPr lang="zh-CN" altLang="en-US" smtClean="0"/>
              <a:t>14</a:t>
            </a:fld>
            <a:endParaRPr lang="zh-CN" altLang="en-US"/>
          </a:p>
        </p:txBody>
      </p:sp>
    </p:spTree>
    <p:extLst>
      <p:ext uri="{BB962C8B-B14F-4D97-AF65-F5344CB8AC3E}">
        <p14:creationId xmlns:p14="http://schemas.microsoft.com/office/powerpoint/2010/main" val="20202751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676CE9B-81DC-4E2A-9C67-CE0D35C83AA2}" type="slidenum">
              <a:rPr lang="zh-CN" altLang="en-US" smtClean="0"/>
              <a:t>15</a:t>
            </a:fld>
            <a:endParaRPr lang="zh-CN" altLang="en-US"/>
          </a:p>
        </p:txBody>
      </p:sp>
    </p:spTree>
    <p:extLst>
      <p:ext uri="{BB962C8B-B14F-4D97-AF65-F5344CB8AC3E}">
        <p14:creationId xmlns:p14="http://schemas.microsoft.com/office/powerpoint/2010/main" val="23736385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171CFA9-0974-49F4-9D26-76412D5D31FB}" type="slidenum">
              <a:rPr lang="zh-CN" altLang="en-US" smtClean="0"/>
              <a:t>16</a:t>
            </a:fld>
            <a:endParaRPr lang="zh-CN" altLang="en-US"/>
          </a:p>
        </p:txBody>
      </p:sp>
    </p:spTree>
    <p:extLst>
      <p:ext uri="{BB962C8B-B14F-4D97-AF65-F5344CB8AC3E}">
        <p14:creationId xmlns:p14="http://schemas.microsoft.com/office/powerpoint/2010/main" val="17356267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676CE9B-81DC-4E2A-9C67-CE0D35C83AA2}" type="slidenum">
              <a:rPr lang="zh-CN" altLang="en-US" smtClean="0"/>
              <a:t>2</a:t>
            </a:fld>
            <a:endParaRPr lang="zh-CN" altLang="en-US"/>
          </a:p>
        </p:txBody>
      </p:sp>
    </p:spTree>
    <p:extLst>
      <p:ext uri="{BB962C8B-B14F-4D97-AF65-F5344CB8AC3E}">
        <p14:creationId xmlns:p14="http://schemas.microsoft.com/office/powerpoint/2010/main" val="18059763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676CE9B-81DC-4E2A-9C67-CE0D35C83AA2}" type="slidenum">
              <a:rPr lang="zh-CN" altLang="en-US" smtClean="0"/>
              <a:t>3</a:t>
            </a:fld>
            <a:endParaRPr lang="zh-CN" altLang="en-US"/>
          </a:p>
        </p:txBody>
      </p:sp>
    </p:spTree>
    <p:extLst>
      <p:ext uri="{BB962C8B-B14F-4D97-AF65-F5344CB8AC3E}">
        <p14:creationId xmlns:p14="http://schemas.microsoft.com/office/powerpoint/2010/main" val="23113153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171CFA9-0974-49F4-9D26-76412D5D31FB}" type="slidenum">
              <a:rPr lang="zh-CN" altLang="en-US" smtClean="0"/>
              <a:t>4</a:t>
            </a:fld>
            <a:endParaRPr lang="zh-CN" altLang="en-US"/>
          </a:p>
        </p:txBody>
      </p:sp>
    </p:spTree>
    <p:extLst>
      <p:ext uri="{BB962C8B-B14F-4D97-AF65-F5344CB8AC3E}">
        <p14:creationId xmlns:p14="http://schemas.microsoft.com/office/powerpoint/2010/main" val="20339845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171CFA9-0974-49F4-9D26-76412D5D31FB}" type="slidenum">
              <a:rPr lang="zh-CN" altLang="en-US" smtClean="0"/>
              <a:t>5</a:t>
            </a:fld>
            <a:endParaRPr lang="zh-CN" altLang="en-US"/>
          </a:p>
        </p:txBody>
      </p:sp>
    </p:spTree>
    <p:extLst>
      <p:ext uri="{BB962C8B-B14F-4D97-AF65-F5344CB8AC3E}">
        <p14:creationId xmlns:p14="http://schemas.microsoft.com/office/powerpoint/2010/main" val="4736728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171CFA9-0974-49F4-9D26-76412D5D31FB}" type="slidenum">
              <a:rPr lang="zh-CN" altLang="en-US" smtClean="0"/>
              <a:t>6</a:t>
            </a:fld>
            <a:endParaRPr lang="zh-CN" altLang="en-US"/>
          </a:p>
        </p:txBody>
      </p:sp>
    </p:spTree>
    <p:extLst>
      <p:ext uri="{BB962C8B-B14F-4D97-AF65-F5344CB8AC3E}">
        <p14:creationId xmlns:p14="http://schemas.microsoft.com/office/powerpoint/2010/main" val="12485477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676CE9B-81DC-4E2A-9C67-CE0D35C83AA2}" type="slidenum">
              <a:rPr lang="zh-CN" altLang="en-US" smtClean="0"/>
              <a:t>7</a:t>
            </a:fld>
            <a:endParaRPr lang="zh-CN" altLang="en-US"/>
          </a:p>
        </p:txBody>
      </p:sp>
    </p:spTree>
    <p:extLst>
      <p:ext uri="{BB962C8B-B14F-4D97-AF65-F5344CB8AC3E}">
        <p14:creationId xmlns:p14="http://schemas.microsoft.com/office/powerpoint/2010/main" val="15891214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171CFA9-0974-49F4-9D26-76412D5D31FB}" type="slidenum">
              <a:rPr lang="zh-CN" altLang="en-US" smtClean="0"/>
              <a:t>8</a:t>
            </a:fld>
            <a:endParaRPr lang="zh-CN" altLang="en-US"/>
          </a:p>
        </p:txBody>
      </p:sp>
    </p:spTree>
    <p:extLst>
      <p:ext uri="{BB962C8B-B14F-4D97-AF65-F5344CB8AC3E}">
        <p14:creationId xmlns:p14="http://schemas.microsoft.com/office/powerpoint/2010/main" val="13218731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171CFA9-0974-49F4-9D26-76412D5D31FB}" type="slidenum">
              <a:rPr lang="zh-CN" altLang="en-US" smtClean="0"/>
              <a:t>9</a:t>
            </a:fld>
            <a:endParaRPr lang="zh-CN" altLang="en-US"/>
          </a:p>
        </p:txBody>
      </p:sp>
    </p:spTree>
    <p:extLst>
      <p:ext uri="{BB962C8B-B14F-4D97-AF65-F5344CB8AC3E}">
        <p14:creationId xmlns:p14="http://schemas.microsoft.com/office/powerpoint/2010/main" val="19651791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Only" preserve="1">
  <p:cSld name="2_仅标题">
    <p:spTree>
      <p:nvGrpSpPr>
        <p:cNvPr id="1" name=""/>
        <p:cNvGrpSpPr/>
        <p:nvPr/>
      </p:nvGrpSpPr>
      <p:grpSpPr>
        <a:xfrm>
          <a:off x="0" y="0"/>
          <a:ext cx="0" cy="0"/>
          <a:chOff x="0" y="0"/>
          <a:chExt cx="0" cy="0"/>
        </a:xfrm>
      </p:grpSpPr>
      <p:sp>
        <p:nvSpPr>
          <p:cNvPr id="2" name="标题 1"/>
          <p:cNvSpPr>
            <a:spLocks noGrp="1"/>
          </p:cNvSpPr>
          <p:nvPr>
            <p:ph type="title"/>
          </p:nvPr>
        </p:nvSpPr>
        <p:spPr>
          <a:xfrm>
            <a:off x="906977" y="267494"/>
            <a:ext cx="5897272" cy="330507"/>
          </a:xfrm>
        </p:spPr>
        <p:txBody>
          <a:bodyPr vert="horz" lIns="68580" tIns="34290" rIns="68580" bIns="34290" rtlCol="0" anchor="ctr">
            <a:noAutofit/>
          </a:bodyPr>
          <a:lstStyle>
            <a:lvl1pPr algn="l">
              <a:defRPr lang="zh-CN" altLang="en-US" sz="2200" b="0" i="0" baseline="0" dirty="0">
                <a:solidFill>
                  <a:schemeClr val="tx1">
                    <a:lumMod val="65000"/>
                    <a:lumOff val="35000"/>
                  </a:schemeClr>
                </a:solidFill>
                <a:effectLst/>
                <a:latin typeface="微软雅黑" panose="020B0503020204020204" pitchFamily="34" charset="-122"/>
                <a:ea typeface="微软雅黑" panose="020B0503020204020204" pitchFamily="34" charset="-122"/>
              </a:defRPr>
            </a:lvl1pPr>
          </a:lstStyle>
          <a:p>
            <a:pPr lvl="0" defTabSz="514350">
              <a:lnSpc>
                <a:spcPct val="90000"/>
              </a:lnSpc>
            </a:pPr>
            <a:r>
              <a:rPr lang="zh-CN" altLang="en-US" dirty="0" smtClean="0"/>
              <a:t>单击此处编辑母版标题样式</a:t>
            </a:r>
            <a:endParaRPr lang="zh-CN" altLang="en-US" dirty="0"/>
          </a:p>
        </p:txBody>
      </p:sp>
      <p:sp>
        <p:nvSpPr>
          <p:cNvPr id="3" name="日期占位符 2"/>
          <p:cNvSpPr>
            <a:spLocks noGrp="1"/>
          </p:cNvSpPr>
          <p:nvPr>
            <p:ph type="dt" sz="half" idx="10"/>
          </p:nvPr>
        </p:nvSpPr>
        <p:spPr/>
        <p:txBody>
          <a:bodyPr/>
          <a:lstStyle/>
          <a:p>
            <a:fld id="{530820CF-B880-4189-942D-D702A7CBA730}" type="datetimeFigureOut">
              <a:rPr lang="zh-CN" altLang="en-US" smtClean="0"/>
              <a:t>2017/4/27</a:t>
            </a:fld>
            <a:endParaRPr lang="zh-CN" altLang="en-US"/>
          </a:p>
        </p:txBody>
      </p:sp>
      <p:sp>
        <p:nvSpPr>
          <p:cNvPr id="4" name="页脚占位符 3"/>
          <p:cNvSpPr>
            <a:spLocks noGrp="1"/>
          </p:cNvSpPr>
          <p:nvPr>
            <p:ph type="ftr" sz="quarter" idx="11"/>
          </p:nvPr>
        </p:nvSpPr>
        <p:spPr>
          <a:xfrm>
            <a:off x="3124200" y="4791015"/>
            <a:ext cx="2895600" cy="273844"/>
          </a:xfrm>
        </p:spPr>
        <p:txBody>
          <a:bodyPr/>
          <a:lstStyle>
            <a:lvl1pPr>
              <a:defRPr sz="1050"/>
            </a:lvl1pPr>
          </a:lstStyle>
          <a:p>
            <a:endParaRPr lang="zh-CN" altLang="en-US"/>
          </a:p>
        </p:txBody>
      </p:sp>
      <p:sp>
        <p:nvSpPr>
          <p:cNvPr id="5" name="灯片编号占位符 4"/>
          <p:cNvSpPr>
            <a:spLocks noGrp="1"/>
          </p:cNvSpPr>
          <p:nvPr>
            <p:ph type="sldNum" sz="quarter" idx="12"/>
          </p:nvPr>
        </p:nvSpPr>
        <p:spPr>
          <a:xfrm>
            <a:off x="7452320" y="4787490"/>
            <a:ext cx="1224136" cy="304675"/>
          </a:xfrm>
        </p:spPr>
        <p:txBody>
          <a:bodyPr/>
          <a:lstStyle>
            <a:lvl1pPr algn="ctr">
              <a:defRPr sz="1400">
                <a:latin typeface="Impact" panose="020B0806030902050204" pitchFamily="34" charset="0"/>
              </a:defRPr>
            </a:lvl1pPr>
          </a:lstStyle>
          <a:p>
            <a:fld id="{0C913308-F349-4B6D-A68A-DD1791B4A57B}" type="slidenum">
              <a:rPr lang="zh-CN" altLang="en-US" smtClean="0"/>
              <a:t>‹#›</a:t>
            </a:fld>
            <a:endParaRPr lang="zh-CN" altLang="en-US"/>
          </a:p>
        </p:txBody>
      </p:sp>
      <p:cxnSp>
        <p:nvCxnSpPr>
          <p:cNvPr id="12" name="直接连接符 11"/>
          <p:cNvCxnSpPr/>
          <p:nvPr/>
        </p:nvCxnSpPr>
        <p:spPr>
          <a:xfrm flipV="1">
            <a:off x="953128" y="654062"/>
            <a:ext cx="7859428" cy="1"/>
          </a:xfrm>
          <a:prstGeom prst="line">
            <a:avLst/>
          </a:prstGeom>
          <a:ln w="15875" cmpd="sng">
            <a:solidFill>
              <a:srgbClr val="C00000"/>
            </a:solidFill>
          </a:ln>
          <a:effectLst/>
        </p:spPr>
        <p:style>
          <a:lnRef idx="2">
            <a:schemeClr val="accent1"/>
          </a:lnRef>
          <a:fillRef idx="0">
            <a:schemeClr val="accent1"/>
          </a:fillRef>
          <a:effectRef idx="1">
            <a:schemeClr val="accent1"/>
          </a:effectRef>
          <a:fontRef idx="minor">
            <a:schemeClr val="tx1"/>
          </a:fontRef>
        </p:style>
      </p:cxnSp>
      <p:grpSp>
        <p:nvGrpSpPr>
          <p:cNvPr id="14" name="组合 13"/>
          <p:cNvGrpSpPr/>
          <p:nvPr/>
        </p:nvGrpSpPr>
        <p:grpSpPr>
          <a:xfrm>
            <a:off x="395576" y="248444"/>
            <a:ext cx="396000" cy="396000"/>
            <a:chOff x="406574" y="236732"/>
            <a:chExt cx="612048" cy="593261"/>
          </a:xfrm>
        </p:grpSpPr>
        <p:sp>
          <p:nvSpPr>
            <p:cNvPr id="15" name="矩形 14"/>
            <p:cNvSpPr/>
            <p:nvPr userDrawn="1"/>
          </p:nvSpPr>
          <p:spPr>
            <a:xfrm>
              <a:off x="406574" y="236732"/>
              <a:ext cx="504000" cy="504000"/>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userDrawn="1"/>
          </p:nvSpPr>
          <p:spPr>
            <a:xfrm>
              <a:off x="694606" y="512239"/>
              <a:ext cx="324016" cy="31775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 name="组合 9"/>
          <p:cNvGrpSpPr/>
          <p:nvPr userDrawn="1"/>
        </p:nvGrpSpPr>
        <p:grpSpPr>
          <a:xfrm>
            <a:off x="6928061" y="176322"/>
            <a:ext cx="1964419" cy="523220"/>
            <a:chOff x="2884255" y="393762"/>
            <a:chExt cx="2165350" cy="772641"/>
          </a:xfrm>
        </p:grpSpPr>
        <p:sp>
          <p:nvSpPr>
            <p:cNvPr id="11" name="TextBox 10"/>
            <p:cNvSpPr txBox="1"/>
            <p:nvPr/>
          </p:nvSpPr>
          <p:spPr>
            <a:xfrm>
              <a:off x="3717568" y="500833"/>
              <a:ext cx="1325774" cy="409045"/>
            </a:xfrm>
            <a:prstGeom prst="rect">
              <a:avLst/>
            </a:prstGeom>
            <a:noFill/>
          </p:spPr>
          <p:txBody>
            <a:bodyPr wrap="square" rtlCol="0">
              <a:spAutoFit/>
            </a:bodyPr>
            <a:lstStyle/>
            <a:p>
              <a:r>
                <a:rPr lang="zh-CN" altLang="en-US" sz="1200" b="1" dirty="0" smtClean="0">
                  <a:solidFill>
                    <a:schemeClr val="bg1">
                      <a:lumMod val="50000"/>
                    </a:schemeClr>
                  </a:solidFill>
                </a:rPr>
                <a:t>您的公司名称</a:t>
              </a:r>
              <a:endParaRPr lang="zh-CN" altLang="en-US" sz="1200" b="1" dirty="0">
                <a:solidFill>
                  <a:schemeClr val="bg1">
                    <a:lumMod val="50000"/>
                  </a:schemeClr>
                </a:solidFill>
              </a:endParaRPr>
            </a:p>
          </p:txBody>
        </p:sp>
        <p:sp>
          <p:nvSpPr>
            <p:cNvPr id="13" name="TextBox 12"/>
            <p:cNvSpPr txBox="1"/>
            <p:nvPr/>
          </p:nvSpPr>
          <p:spPr>
            <a:xfrm>
              <a:off x="3723829" y="776107"/>
              <a:ext cx="1325776" cy="295422"/>
            </a:xfrm>
            <a:prstGeom prst="rect">
              <a:avLst/>
            </a:prstGeom>
            <a:noFill/>
          </p:spPr>
          <p:txBody>
            <a:bodyPr wrap="square" rtlCol="0">
              <a:spAutoFit/>
            </a:bodyPr>
            <a:lstStyle/>
            <a:p>
              <a:r>
                <a:rPr lang="en-US" altLang="zh-CN" sz="700" b="1" dirty="0" smtClean="0">
                  <a:solidFill>
                    <a:schemeClr val="bg1">
                      <a:lumMod val="50000"/>
                    </a:schemeClr>
                  </a:solidFill>
                  <a:latin typeface="Arial" panose="020B0604020202020204" pitchFamily="34" charset="0"/>
                  <a:cs typeface="Arial" panose="020B0604020202020204" pitchFamily="34" charset="0"/>
                </a:rPr>
                <a:t>YOUR CONPANY NAME</a:t>
              </a:r>
              <a:endParaRPr lang="zh-CN" altLang="en-US" sz="700" b="1" dirty="0">
                <a:solidFill>
                  <a:schemeClr val="bg1">
                    <a:lumMod val="50000"/>
                  </a:schemeClr>
                </a:solidFill>
                <a:latin typeface="Arial" panose="020B0604020202020204" pitchFamily="34" charset="0"/>
                <a:cs typeface="Arial" panose="020B0604020202020204" pitchFamily="34" charset="0"/>
              </a:endParaRPr>
            </a:p>
          </p:txBody>
        </p:sp>
        <p:sp>
          <p:nvSpPr>
            <p:cNvPr id="17" name="TextBox 16"/>
            <p:cNvSpPr txBox="1"/>
            <p:nvPr/>
          </p:nvSpPr>
          <p:spPr>
            <a:xfrm>
              <a:off x="2884255" y="393762"/>
              <a:ext cx="966585" cy="772641"/>
            </a:xfrm>
            <a:prstGeom prst="rect">
              <a:avLst/>
            </a:prstGeom>
            <a:noFill/>
          </p:spPr>
          <p:txBody>
            <a:bodyPr wrap="square" rtlCol="0">
              <a:spAutoFit/>
            </a:bodyPr>
            <a:lstStyle/>
            <a:p>
              <a:r>
                <a:rPr lang="en-US" altLang="zh-CN" sz="2800" spc="-150" dirty="0" smtClean="0">
                  <a:solidFill>
                    <a:srgbClr val="C00000"/>
                  </a:solidFill>
                  <a:latin typeface="Impact" panose="020B0806030902050204" pitchFamily="34" charset="0"/>
                  <a:cs typeface="Arial" panose="020B0604020202020204" pitchFamily="34" charset="0"/>
                </a:rPr>
                <a:t>LOGO</a:t>
              </a:r>
              <a:endParaRPr lang="zh-CN" altLang="en-US" sz="2800" spc="-150" dirty="0">
                <a:solidFill>
                  <a:srgbClr val="C00000"/>
                </a:solidFill>
                <a:latin typeface="Impact" panose="020B0806030902050204" pitchFamily="34" charset="0"/>
                <a:cs typeface="Arial" panose="020B0604020202020204" pitchFamily="34" charset="0"/>
              </a:endParaRPr>
            </a:p>
          </p:txBody>
        </p:sp>
      </p:grpSp>
    </p:spTree>
    <p:extLst>
      <p:ext uri="{BB962C8B-B14F-4D97-AF65-F5344CB8AC3E}">
        <p14:creationId xmlns:p14="http://schemas.microsoft.com/office/powerpoint/2010/main" val="352430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1000"/>
                                        <p:tgtEl>
                                          <p:spTgt spid="2"/>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1000"/>
                                        <p:tgtEl>
                                          <p:spTgt spid="4"/>
                                        </p:tgtEl>
                                      </p:cBhvr>
                                    </p:animEffect>
                                    <p:anim calcmode="lin" valueType="num">
                                      <p:cBhvr>
                                        <p:cTn id="11" dur="1000" fill="hold"/>
                                        <p:tgtEl>
                                          <p:spTgt spid="4"/>
                                        </p:tgtEl>
                                        <p:attrNameLst>
                                          <p:attrName>ppt_x</p:attrName>
                                        </p:attrNameLst>
                                      </p:cBhvr>
                                      <p:tavLst>
                                        <p:tav tm="0">
                                          <p:val>
                                            <p:strVal val="#ppt_x"/>
                                          </p:val>
                                        </p:tav>
                                        <p:tav tm="100000">
                                          <p:val>
                                            <p:strVal val="#ppt_x"/>
                                          </p:val>
                                        </p:tav>
                                      </p:tavLst>
                                    </p:anim>
                                    <p:anim calcmode="lin" valueType="num">
                                      <p:cBhvr>
                                        <p:cTn id="12" dur="1000" fill="hold"/>
                                        <p:tgtEl>
                                          <p:spTgt spid="4"/>
                                        </p:tgtEl>
                                        <p:attrNameLst>
                                          <p:attrName>ppt_y</p:attrName>
                                        </p:attrNameLst>
                                      </p:cBhvr>
                                      <p:tavLst>
                                        <p:tav tm="0">
                                          <p:val>
                                            <p:strVal val="#ppt_y+.1"/>
                                          </p:val>
                                        </p:tav>
                                        <p:tav tm="100000">
                                          <p:val>
                                            <p:strVal val="#ppt_y"/>
                                          </p:val>
                                        </p:tav>
                                      </p:tavLst>
                                    </p:anim>
                                  </p:childTnLst>
                                </p:cTn>
                              </p:par>
                              <p:par>
                                <p:cTn id="13" presetID="3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p:cTn id="15" dur="500" fill="hold"/>
                                        <p:tgtEl>
                                          <p:spTgt spid="14"/>
                                        </p:tgtEl>
                                        <p:attrNameLst>
                                          <p:attrName>ppt_w</p:attrName>
                                        </p:attrNameLst>
                                      </p:cBhvr>
                                      <p:tavLst>
                                        <p:tav tm="0">
                                          <p:val>
                                            <p:fltVal val="0"/>
                                          </p:val>
                                        </p:tav>
                                        <p:tav tm="100000">
                                          <p:val>
                                            <p:strVal val="#ppt_w"/>
                                          </p:val>
                                        </p:tav>
                                      </p:tavLst>
                                    </p:anim>
                                    <p:anim calcmode="lin" valueType="num">
                                      <p:cBhvr>
                                        <p:cTn id="16" dur="500" fill="hold"/>
                                        <p:tgtEl>
                                          <p:spTgt spid="14"/>
                                        </p:tgtEl>
                                        <p:attrNameLst>
                                          <p:attrName>ppt_h</p:attrName>
                                        </p:attrNameLst>
                                      </p:cBhvr>
                                      <p:tavLst>
                                        <p:tav tm="0">
                                          <p:val>
                                            <p:fltVal val="0"/>
                                          </p:val>
                                        </p:tav>
                                        <p:tav tm="100000">
                                          <p:val>
                                            <p:strVal val="#ppt_h"/>
                                          </p:val>
                                        </p:tav>
                                      </p:tavLst>
                                    </p:anim>
                                    <p:anim calcmode="lin" valueType="num">
                                      <p:cBhvr>
                                        <p:cTn id="17" dur="500" fill="hold"/>
                                        <p:tgtEl>
                                          <p:spTgt spid="14"/>
                                        </p:tgtEl>
                                        <p:attrNameLst>
                                          <p:attrName>style.rotation</p:attrName>
                                        </p:attrNameLst>
                                      </p:cBhvr>
                                      <p:tavLst>
                                        <p:tav tm="0">
                                          <p:val>
                                            <p:fltVal val="90"/>
                                          </p:val>
                                        </p:tav>
                                        <p:tav tm="100000">
                                          <p:val>
                                            <p:fltVal val="0"/>
                                          </p:val>
                                        </p:tav>
                                      </p:tavLst>
                                    </p:anim>
                                    <p:animEffect transition="in" filter="fade">
                                      <p:cBhvr>
                                        <p:cTn id="18" dur="500"/>
                                        <p:tgtEl>
                                          <p:spTgt spid="14"/>
                                        </p:tgtEl>
                                      </p:cBhvr>
                                    </p:animEffect>
                                  </p:childTnLst>
                                </p:cTn>
                              </p:par>
                              <p:par>
                                <p:cTn id="19" presetID="22" presetClass="entr" presetSubtype="8" fill="hold" nodeType="withEffect">
                                  <p:stCondLst>
                                    <p:cond delay="250"/>
                                  </p:stCondLst>
                                  <p:childTnLst>
                                    <p:set>
                                      <p:cBhvr>
                                        <p:cTn id="20" dur="1" fill="hold">
                                          <p:stCondLst>
                                            <p:cond delay="0"/>
                                          </p:stCondLst>
                                        </p:cTn>
                                        <p:tgtEl>
                                          <p:spTgt spid="12"/>
                                        </p:tgtEl>
                                        <p:attrNameLst>
                                          <p:attrName>style.visibility</p:attrName>
                                        </p:attrNameLst>
                                      </p:cBhvr>
                                      <p:to>
                                        <p:strVal val="visible"/>
                                      </p:to>
                                    </p:set>
                                    <p:animEffect transition="in" filter="wipe(left)">
                                      <p:cBhvr>
                                        <p:cTn id="21" dur="500"/>
                                        <p:tgtEl>
                                          <p:spTgt spid="12"/>
                                        </p:tgtEl>
                                      </p:cBhvr>
                                    </p:animEffect>
                                  </p:childTnLst>
                                </p:cTn>
                              </p:par>
                              <p:par>
                                <p:cTn id="22" presetID="14" presetClass="entr" presetSubtype="10" fill="hold" nodeType="withEffect">
                                  <p:stCondLst>
                                    <p:cond delay="500"/>
                                  </p:stCondLst>
                                  <p:childTnLst>
                                    <p:set>
                                      <p:cBhvr>
                                        <p:cTn id="23" dur="1" fill="hold">
                                          <p:stCondLst>
                                            <p:cond delay="0"/>
                                          </p:stCondLst>
                                        </p:cTn>
                                        <p:tgtEl>
                                          <p:spTgt spid="10"/>
                                        </p:tgtEl>
                                        <p:attrNameLst>
                                          <p:attrName>style.visibility</p:attrName>
                                        </p:attrNameLst>
                                      </p:cBhvr>
                                      <p:to>
                                        <p:strVal val="visible"/>
                                      </p:to>
                                    </p:set>
                                    <p:animEffect transition="in" filter="randombar(horizontal)">
                                      <p:cBhvr>
                                        <p:cTn id="24" dur="75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空白">
    <p:spTree>
      <p:nvGrpSpPr>
        <p:cNvPr id="1" name=""/>
        <p:cNvGrpSpPr/>
        <p:nvPr/>
      </p:nvGrpSpPr>
      <p:grpSpPr>
        <a:xfrm>
          <a:off x="0" y="0"/>
          <a:ext cx="0" cy="0"/>
          <a:chOff x="0" y="0"/>
          <a:chExt cx="0" cy="0"/>
        </a:xfrm>
      </p:grpSpPr>
      <p:sp>
        <p:nvSpPr>
          <p:cNvPr id="3" name="日期占位符 2"/>
          <p:cNvSpPr>
            <a:spLocks noGrp="1"/>
          </p:cNvSpPr>
          <p:nvPr>
            <p:ph type="dt" sz="half" idx="10"/>
          </p:nvPr>
        </p:nvSpPr>
        <p:spPr>
          <a:xfrm>
            <a:off x="457200" y="4772508"/>
            <a:ext cx="2133600" cy="273844"/>
          </a:xfrm>
        </p:spPr>
        <p:txBody>
          <a:bodyPr/>
          <a:lstStyle/>
          <a:p>
            <a:fld id="{530820CF-B880-4189-942D-D702A7CBA730}" type="datetimeFigureOut">
              <a:rPr lang="zh-CN" altLang="en-US" smtClean="0"/>
              <a:t>2017/4/27</a:t>
            </a:fld>
            <a:endParaRPr lang="zh-CN" altLang="en-US"/>
          </a:p>
        </p:txBody>
      </p:sp>
      <p:sp>
        <p:nvSpPr>
          <p:cNvPr id="4" name="页脚占位符 3"/>
          <p:cNvSpPr>
            <a:spLocks noGrp="1"/>
          </p:cNvSpPr>
          <p:nvPr>
            <p:ph type="ftr" sz="quarter" idx="11"/>
          </p:nvPr>
        </p:nvSpPr>
        <p:spPr>
          <a:xfrm>
            <a:off x="3086690" y="4772508"/>
            <a:ext cx="2895600" cy="273844"/>
          </a:xfrm>
        </p:spPr>
        <p:txBody>
          <a:bodyPr vert="horz" lIns="76618" tIns="38309" rIns="76618" bIns="38309" rtlCol="0" anchor="ctr"/>
          <a:lstStyle>
            <a:lvl1pPr>
              <a:defRPr lang="en-US" altLang="zh-CN" smtClean="0">
                <a:solidFill>
                  <a:prstClr val="white">
                    <a:lumMod val="65000"/>
                  </a:prstClr>
                </a:solidFill>
                <a:latin typeface="Calibri"/>
              </a:defRPr>
            </a:lvl1pPr>
          </a:lstStyle>
          <a:p>
            <a:endParaRPr lang="zh-CN" altLang="en-US"/>
          </a:p>
        </p:txBody>
      </p:sp>
      <p:sp>
        <p:nvSpPr>
          <p:cNvPr id="22" name="灯片编号占位符 4"/>
          <p:cNvSpPr>
            <a:spLocks noGrp="1"/>
          </p:cNvSpPr>
          <p:nvPr>
            <p:ph type="sldNum" sz="quarter" idx="12"/>
          </p:nvPr>
        </p:nvSpPr>
        <p:spPr>
          <a:xfrm>
            <a:off x="6948573" y="4763842"/>
            <a:ext cx="1388046" cy="282500"/>
          </a:xfrm>
        </p:spPr>
        <p:txBody>
          <a:bodyPr vert="horz" lIns="102156" tIns="51076" rIns="102156" bIns="51076" rtlCol="0" anchor="ctr"/>
          <a:lstStyle>
            <a:lvl1pPr algn="r">
              <a:defRPr lang="zh-CN" altLang="en-US" smtClean="0"/>
            </a:lvl1p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1808417815"/>
      </p:ext>
    </p:extLst>
  </p:cSld>
  <p:clrMapOvr>
    <a:masterClrMapping/>
  </p:clrMapOvr>
  <mc:AlternateContent xmlns:mc="http://schemas.openxmlformats.org/markup-compatibility/2006" xmlns:p14="http://schemas.microsoft.com/office/powerpoint/2010/main">
    <mc:Choice Requires="p14">
      <p:transition spd="slow" p14:dur="2000" advTm="11000">
        <p14:vortex dir="r"/>
      </p:transition>
    </mc:Choice>
    <mc:Fallback xmlns="">
      <p:transition spd="slow" advTm="11000">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0CAEB3AC-9572-4206-B626-1E890CD0C508}" type="datetimeFigureOut">
              <a:rPr lang="zh-CN" altLang="en-US" smtClean="0"/>
              <a:t>2017/4/27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4B39E35-0A6D-4079-AF0A-04EF948A39EC}" type="slidenum">
              <a:rPr lang="zh-CN" altLang="en-US" smtClean="0"/>
              <a:t>‹#›</a:t>
            </a:fld>
            <a:endParaRPr lang="zh-CN" altLang="en-US"/>
          </a:p>
        </p:txBody>
      </p:sp>
    </p:spTree>
    <p:extLst>
      <p:ext uri="{BB962C8B-B14F-4D97-AF65-F5344CB8AC3E}">
        <p14:creationId xmlns:p14="http://schemas.microsoft.com/office/powerpoint/2010/main" val="750459619"/>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theme" Target="../theme/theme1.xml"/><Relationship Id="rId5" Type="http://schemas.openxmlformats.org/officeDocument/2006/relationships/image" Target="../media/image1.jpeg"/><Relationship Id="rId6" Type="http://schemas.microsoft.com/office/2007/relationships/hdphoto" Target="../media/hdphoto1.wdp"/><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9"/>
            <a:ext cx="8229600" cy="857250"/>
          </a:xfrm>
          <a:prstGeom prst="rect">
            <a:avLst/>
          </a:prstGeom>
        </p:spPr>
        <p:txBody>
          <a:bodyPr vert="horz" lIns="102156" tIns="51076" rIns="102156" bIns="51076"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200163"/>
            <a:ext cx="8229600" cy="3394472"/>
          </a:xfrm>
          <a:prstGeom prst="rect">
            <a:avLst/>
          </a:prstGeom>
        </p:spPr>
        <p:txBody>
          <a:bodyPr vert="horz" lIns="102156" tIns="51076" rIns="102156" bIns="51076" rtlCol="0">
            <a:normAutofit/>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日期占位符 3"/>
          <p:cNvSpPr>
            <a:spLocks noGrp="1"/>
          </p:cNvSpPr>
          <p:nvPr>
            <p:ph type="dt" sz="half" idx="2"/>
          </p:nvPr>
        </p:nvSpPr>
        <p:spPr>
          <a:xfrm>
            <a:off x="457200" y="4767264"/>
            <a:ext cx="2133600" cy="273844"/>
          </a:xfrm>
          <a:prstGeom prst="rect">
            <a:avLst/>
          </a:prstGeom>
        </p:spPr>
        <p:txBody>
          <a:bodyPr vert="horz" lIns="102156" tIns="51076" rIns="102156" bIns="51076" rtlCol="0" anchor="ctr"/>
          <a:lstStyle>
            <a:lvl1pPr algn="l">
              <a:defRPr sz="1300">
                <a:solidFill>
                  <a:schemeClr val="tx1">
                    <a:tint val="75000"/>
                  </a:schemeClr>
                </a:solidFill>
              </a:defRPr>
            </a:lvl1pPr>
          </a:lstStyle>
          <a:p>
            <a:fld id="{530820CF-B880-4189-942D-D702A7CBA730}" type="datetimeFigureOut">
              <a:rPr lang="zh-CN" altLang="en-US" smtClean="0"/>
              <a:t>2017/4/27</a:t>
            </a:fld>
            <a:endParaRPr lang="zh-CN" altLang="en-US"/>
          </a:p>
        </p:txBody>
      </p:sp>
      <p:sp>
        <p:nvSpPr>
          <p:cNvPr id="5" name="页脚占位符 4"/>
          <p:cNvSpPr>
            <a:spLocks noGrp="1"/>
          </p:cNvSpPr>
          <p:nvPr>
            <p:ph type="ftr" sz="quarter" idx="3"/>
          </p:nvPr>
        </p:nvSpPr>
        <p:spPr>
          <a:xfrm>
            <a:off x="3124200" y="4767264"/>
            <a:ext cx="2895600" cy="273844"/>
          </a:xfrm>
          <a:prstGeom prst="rect">
            <a:avLst/>
          </a:prstGeom>
        </p:spPr>
        <p:txBody>
          <a:bodyPr vert="horz" lIns="102156" tIns="51076" rIns="102156" bIns="51076" rtlCol="0" anchor="ctr"/>
          <a:lstStyle>
            <a:lvl1pPr algn="ctr">
              <a:defRPr sz="13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7264"/>
            <a:ext cx="2133600" cy="273844"/>
          </a:xfrm>
          <a:prstGeom prst="rect">
            <a:avLst/>
          </a:prstGeom>
        </p:spPr>
        <p:txBody>
          <a:bodyPr vert="horz" lIns="102156" tIns="51076" rIns="102156" bIns="51076" rtlCol="0" anchor="ctr"/>
          <a:lstStyle>
            <a:lvl1pPr algn="r">
              <a:defRPr sz="1300">
                <a:solidFill>
                  <a:schemeClr val="tx1">
                    <a:tint val="75000"/>
                  </a:schemeClr>
                </a:solidFill>
              </a:defRPr>
            </a:lvl1pPr>
          </a:lstStyle>
          <a:p>
            <a:fld id="{0C913308-F349-4B6D-A68A-DD1791B4A57B}" type="slidenum">
              <a:rPr lang="zh-CN" altLang="en-US" smtClean="0"/>
              <a:t>‹#›</a:t>
            </a:fld>
            <a:endParaRPr lang="zh-CN" altLang="en-US"/>
          </a:p>
        </p:txBody>
      </p:sp>
      <p:pic>
        <p:nvPicPr>
          <p:cNvPr id="13" name="Picture 76"/>
          <p:cNvPicPr>
            <a:picLocks noChangeAspect="1" noChangeArrowheads="1"/>
          </p:cNvPicPr>
          <p:nvPr/>
        </p:nvPicPr>
        <p:blipFill>
          <a:blip r:embed="rId5">
            <a:extLst>
              <a:ext uri="{BEBA8EAE-BF5A-486C-A8C5-ECC9F3942E4B}">
                <a14:imgProps xmlns:a14="http://schemas.microsoft.com/office/drawing/2010/main">
                  <a14:imgLayer r:embed="rId6">
                    <a14:imgEffect>
                      <a14:brightnessContrast contrast="20000"/>
                    </a14:imgEffect>
                  </a14:imgLayer>
                </a14:imgProps>
              </a:ext>
              <a:ext uri="{28A0092B-C50C-407E-A947-70E740481C1C}">
                <a14:useLocalDpi xmlns:a14="http://schemas.microsoft.com/office/drawing/2010/main" val="0"/>
              </a:ext>
            </a:extLst>
          </a:blip>
          <a:stretch>
            <a:fillRect/>
          </a:stretch>
        </p:blipFill>
        <p:spPr bwMode="auto">
          <a:xfrm>
            <a:off x="0" y="-17111"/>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85373023"/>
      </p:ext>
    </p:extLst>
  </p:cSld>
  <p:clrMap bg1="lt1" tx1="dk1" bg2="lt2" tx2="dk2" accent1="accent1" accent2="accent2" accent3="accent3" accent4="accent4" accent5="accent5" accent6="accent6" hlink="hlink" folHlink="folHlink"/>
  <p:sldLayoutIdLst>
    <p:sldLayoutId id="2147483670" r:id="rId1"/>
    <p:sldLayoutId id="2147483661" r:id="rId2"/>
    <p:sldLayoutId id="2147483671" r:id="rId3"/>
  </p:sldLayoutIdLst>
  <mc:AlternateContent xmlns:mc="http://schemas.openxmlformats.org/markup-compatibility/2006" xmlns:p14="http://schemas.microsoft.com/office/powerpoint/2010/main">
    <mc:Choice Requires="p14">
      <p:transition spd="slow" p14:dur="2000" advTm="11000">
        <p14:vortex dir="r"/>
      </p:transition>
    </mc:Choice>
    <mc:Fallback xmlns="">
      <p:transition spd="slow" advTm="11000">
        <p:fade/>
      </p:transition>
    </mc:Fallback>
  </mc:AlternateContent>
  <p:timing>
    <p:tnLst>
      <p:par>
        <p:cTn id="1" dur="indefinite" restart="never" nodeType="tmRoot"/>
      </p:par>
    </p:tnLst>
  </p:timing>
  <p:txStyles>
    <p:titleStyle>
      <a:lvl1pPr algn="ctr" defTabSz="1023252" rtl="0" eaLnBrk="1" latinLnBrk="0" hangingPunct="1">
        <a:spcBef>
          <a:spcPct val="0"/>
        </a:spcBef>
        <a:buNone/>
        <a:defRPr sz="5000" kern="1200">
          <a:solidFill>
            <a:schemeClr val="tx1"/>
          </a:solidFill>
          <a:latin typeface="+mj-lt"/>
          <a:ea typeface="+mj-ea"/>
          <a:cs typeface="+mj-cs"/>
        </a:defRPr>
      </a:lvl1pPr>
    </p:titleStyle>
    <p:bodyStyle>
      <a:lvl1pPr marL="383717" indent="-383717" algn="l" defTabSz="1023252"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1pPr>
      <a:lvl2pPr marL="831392" indent="-319759" algn="l" defTabSz="1023252" rtl="0" eaLnBrk="1" latinLnBrk="0" hangingPunct="1">
        <a:spcBef>
          <a:spcPct val="20000"/>
        </a:spcBef>
        <a:buFont typeface="Arial" panose="020B0604020202020204" pitchFamily="34" charset="0"/>
        <a:buChar char="–"/>
        <a:defRPr sz="3100" kern="1200">
          <a:solidFill>
            <a:schemeClr val="tx1"/>
          </a:solidFill>
          <a:latin typeface="+mn-lt"/>
          <a:ea typeface="+mn-ea"/>
          <a:cs typeface="+mn-cs"/>
        </a:defRPr>
      </a:lvl2pPr>
      <a:lvl3pPr marL="1279062" indent="-255814" algn="l" defTabSz="1023252"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3pPr>
      <a:lvl4pPr marL="1790687" indent="-255814" algn="l" defTabSz="1023252" rtl="0" eaLnBrk="1" latinLnBrk="0" hangingPunct="1">
        <a:spcBef>
          <a:spcPct val="20000"/>
        </a:spcBef>
        <a:buFont typeface="Arial" panose="020B0604020202020204" pitchFamily="34" charset="0"/>
        <a:buChar char="–"/>
        <a:defRPr sz="2300" kern="1200">
          <a:solidFill>
            <a:schemeClr val="tx1"/>
          </a:solidFill>
          <a:latin typeface="+mn-lt"/>
          <a:ea typeface="+mn-ea"/>
          <a:cs typeface="+mn-cs"/>
        </a:defRPr>
      </a:lvl4pPr>
      <a:lvl5pPr marL="2302317" indent="-255814" algn="l" defTabSz="1023252" rtl="0" eaLnBrk="1" latinLnBrk="0" hangingPunct="1">
        <a:spcBef>
          <a:spcPct val="20000"/>
        </a:spcBef>
        <a:buFont typeface="Arial" panose="020B0604020202020204" pitchFamily="34" charset="0"/>
        <a:buChar char="»"/>
        <a:defRPr sz="2300" kern="1200">
          <a:solidFill>
            <a:schemeClr val="tx1"/>
          </a:solidFill>
          <a:latin typeface="+mn-lt"/>
          <a:ea typeface="+mn-ea"/>
          <a:cs typeface="+mn-cs"/>
        </a:defRPr>
      </a:lvl5pPr>
      <a:lvl6pPr marL="2813940" indent="-255814" algn="l" defTabSz="1023252" rtl="0" eaLnBrk="1" latinLnBrk="0" hangingPunct="1">
        <a:spcBef>
          <a:spcPct val="20000"/>
        </a:spcBef>
        <a:buFont typeface="Arial" panose="020B0604020202020204" pitchFamily="34" charset="0"/>
        <a:buChar char="•"/>
        <a:defRPr sz="2300" kern="1200">
          <a:solidFill>
            <a:schemeClr val="tx1"/>
          </a:solidFill>
          <a:latin typeface="+mn-lt"/>
          <a:ea typeface="+mn-ea"/>
          <a:cs typeface="+mn-cs"/>
        </a:defRPr>
      </a:lvl6pPr>
      <a:lvl7pPr marL="3325564" indent="-255814" algn="l" defTabSz="1023252" rtl="0" eaLnBrk="1" latinLnBrk="0" hangingPunct="1">
        <a:spcBef>
          <a:spcPct val="20000"/>
        </a:spcBef>
        <a:buFont typeface="Arial" panose="020B0604020202020204" pitchFamily="34" charset="0"/>
        <a:buChar char="•"/>
        <a:defRPr sz="2300" kern="1200">
          <a:solidFill>
            <a:schemeClr val="tx1"/>
          </a:solidFill>
          <a:latin typeface="+mn-lt"/>
          <a:ea typeface="+mn-ea"/>
          <a:cs typeface="+mn-cs"/>
        </a:defRPr>
      </a:lvl7pPr>
      <a:lvl8pPr marL="3837188" indent="-255814" algn="l" defTabSz="1023252" rtl="0" eaLnBrk="1" latinLnBrk="0" hangingPunct="1">
        <a:spcBef>
          <a:spcPct val="20000"/>
        </a:spcBef>
        <a:buFont typeface="Arial" panose="020B0604020202020204" pitchFamily="34" charset="0"/>
        <a:buChar char="•"/>
        <a:defRPr sz="2300" kern="1200">
          <a:solidFill>
            <a:schemeClr val="tx1"/>
          </a:solidFill>
          <a:latin typeface="+mn-lt"/>
          <a:ea typeface="+mn-ea"/>
          <a:cs typeface="+mn-cs"/>
        </a:defRPr>
      </a:lvl8pPr>
      <a:lvl9pPr marL="4348819" indent="-255814" algn="l" defTabSz="1023252" rtl="0" eaLnBrk="1" latinLnBrk="0" hangingPunct="1">
        <a:spcBef>
          <a:spcPct val="20000"/>
        </a:spcBef>
        <a:buFont typeface="Arial" panose="020B0604020202020204" pitchFamily="34" charset="0"/>
        <a:buChar char="•"/>
        <a:defRPr sz="2300" kern="1200">
          <a:solidFill>
            <a:schemeClr val="tx1"/>
          </a:solidFill>
          <a:latin typeface="+mn-lt"/>
          <a:ea typeface="+mn-ea"/>
          <a:cs typeface="+mn-cs"/>
        </a:defRPr>
      </a:lvl9pPr>
    </p:bodyStyle>
    <p:otherStyle>
      <a:defPPr>
        <a:defRPr lang="zh-CN"/>
      </a:defPPr>
      <a:lvl1pPr marL="0" algn="l" defTabSz="1023252" rtl="0" eaLnBrk="1" latinLnBrk="0" hangingPunct="1">
        <a:defRPr sz="2000" kern="1200">
          <a:solidFill>
            <a:schemeClr val="tx1"/>
          </a:solidFill>
          <a:latin typeface="+mn-lt"/>
          <a:ea typeface="+mn-ea"/>
          <a:cs typeface="+mn-cs"/>
        </a:defRPr>
      </a:lvl1pPr>
      <a:lvl2pPr marL="511626" algn="l" defTabSz="1023252" rtl="0" eaLnBrk="1" latinLnBrk="0" hangingPunct="1">
        <a:defRPr sz="2000" kern="1200">
          <a:solidFill>
            <a:schemeClr val="tx1"/>
          </a:solidFill>
          <a:latin typeface="+mn-lt"/>
          <a:ea typeface="+mn-ea"/>
          <a:cs typeface="+mn-cs"/>
        </a:defRPr>
      </a:lvl2pPr>
      <a:lvl3pPr marL="1023252" algn="l" defTabSz="1023252" rtl="0" eaLnBrk="1" latinLnBrk="0" hangingPunct="1">
        <a:defRPr sz="2000" kern="1200">
          <a:solidFill>
            <a:schemeClr val="tx1"/>
          </a:solidFill>
          <a:latin typeface="+mn-lt"/>
          <a:ea typeface="+mn-ea"/>
          <a:cs typeface="+mn-cs"/>
        </a:defRPr>
      </a:lvl3pPr>
      <a:lvl4pPr marL="1534879" algn="l" defTabSz="1023252" rtl="0" eaLnBrk="1" latinLnBrk="0" hangingPunct="1">
        <a:defRPr sz="2000" kern="1200">
          <a:solidFill>
            <a:schemeClr val="tx1"/>
          </a:solidFill>
          <a:latin typeface="+mn-lt"/>
          <a:ea typeface="+mn-ea"/>
          <a:cs typeface="+mn-cs"/>
        </a:defRPr>
      </a:lvl4pPr>
      <a:lvl5pPr marL="2046502" algn="l" defTabSz="1023252" rtl="0" eaLnBrk="1" latinLnBrk="0" hangingPunct="1">
        <a:defRPr sz="2000" kern="1200">
          <a:solidFill>
            <a:schemeClr val="tx1"/>
          </a:solidFill>
          <a:latin typeface="+mn-lt"/>
          <a:ea typeface="+mn-ea"/>
          <a:cs typeface="+mn-cs"/>
        </a:defRPr>
      </a:lvl5pPr>
      <a:lvl6pPr marL="2558128" algn="l" defTabSz="1023252" rtl="0" eaLnBrk="1" latinLnBrk="0" hangingPunct="1">
        <a:defRPr sz="2000" kern="1200">
          <a:solidFill>
            <a:schemeClr val="tx1"/>
          </a:solidFill>
          <a:latin typeface="+mn-lt"/>
          <a:ea typeface="+mn-ea"/>
          <a:cs typeface="+mn-cs"/>
        </a:defRPr>
      </a:lvl6pPr>
      <a:lvl7pPr marL="3069752" algn="l" defTabSz="1023252" rtl="0" eaLnBrk="1" latinLnBrk="0" hangingPunct="1">
        <a:defRPr sz="2000" kern="1200">
          <a:solidFill>
            <a:schemeClr val="tx1"/>
          </a:solidFill>
          <a:latin typeface="+mn-lt"/>
          <a:ea typeface="+mn-ea"/>
          <a:cs typeface="+mn-cs"/>
        </a:defRPr>
      </a:lvl7pPr>
      <a:lvl8pPr marL="3581376" algn="l" defTabSz="1023252" rtl="0" eaLnBrk="1" latinLnBrk="0" hangingPunct="1">
        <a:defRPr sz="2000" kern="1200">
          <a:solidFill>
            <a:schemeClr val="tx1"/>
          </a:solidFill>
          <a:latin typeface="+mn-lt"/>
          <a:ea typeface="+mn-ea"/>
          <a:cs typeface="+mn-cs"/>
        </a:defRPr>
      </a:lvl8pPr>
      <a:lvl9pPr marL="4093003" algn="l" defTabSz="1023252" rtl="0" eaLnBrk="1" latinLnBrk="0" hangingPunct="1">
        <a:defRPr sz="20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1.xml"/><Relationship Id="rId5" Type="http://schemas.openxmlformats.org/officeDocument/2006/relationships/image" Target="../media/image2.jpg"/><Relationship Id="rId6" Type="http://schemas.openxmlformats.org/officeDocument/2006/relationships/image" Target="../media/image3.png"/><Relationship Id="rId1" Type="http://schemas.microsoft.com/office/2007/relationships/media" Target="../media/media1.wma"/><Relationship Id="rId2" Type="http://schemas.openxmlformats.org/officeDocument/2006/relationships/audio" Target="../media/media1.wma"/></Relationships>
</file>

<file path=ppt/slides/_rels/slide10.xml.rels><?xml version="1.0" encoding="UTF-8" standalone="yes"?>
<Relationships xmlns="http://schemas.openxmlformats.org/package/2006/relationships"><Relationship Id="rId1" Type="http://schemas.openxmlformats.org/officeDocument/2006/relationships/tags" Target="../tags/tag5.xml"/><Relationship Id="rId2" Type="http://schemas.openxmlformats.org/officeDocument/2006/relationships/slideLayout" Target="../slideLayouts/slideLayout3.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tags" Target="../tags/tag6.xml"/><Relationship Id="rId2" Type="http://schemas.openxmlformats.org/officeDocument/2006/relationships/slideLayout" Target="../slideLayouts/slideLayout3.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tags" Target="../tags/tag7.xml"/><Relationship Id="rId2" Type="http://schemas.openxmlformats.org/officeDocument/2006/relationships/slideLayout" Target="../slideLayouts/slideLayout3.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4" Type="http://schemas.openxmlformats.org/officeDocument/2006/relationships/image" Target="../media/image6.png"/><Relationship Id="rId1" Type="http://schemas.openxmlformats.org/officeDocument/2006/relationships/tags" Target="../tags/tag8.xml"/><Relationship Id="rId2"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tags" Target="../tags/tag9.xml"/><Relationship Id="rId2" Type="http://schemas.openxmlformats.org/officeDocument/2006/relationships/slideLayout" Target="../slideLayouts/slideLayout3.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4" Type="http://schemas.openxmlformats.org/officeDocument/2006/relationships/image" Target="../media/image7.tiff"/><Relationship Id="rId1" Type="http://schemas.openxmlformats.org/officeDocument/2006/relationships/tags" Target="../tags/tag10.xml"/><Relationship Id="rId2"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tags" Target="../tags/tag2.xml"/><Relationship Id="rId2" Type="http://schemas.openxmlformats.org/officeDocument/2006/relationships/slideLayout" Target="../slideLayouts/slideLayout3.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tags" Target="../tags/tag3.xml"/><Relationship Id="rId2" Type="http://schemas.openxmlformats.org/officeDocument/2006/relationships/slideLayout" Target="../slideLayouts/slideLayout3.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tags" Target="../tags/tag4.xml"/><Relationship Id="rId2" Type="http://schemas.openxmlformats.org/officeDocument/2006/relationships/slideLayout" Target="../slideLayouts/slideLayout3.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0" y="4227934"/>
            <a:ext cx="9144000" cy="91556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0" y="0"/>
            <a:ext cx="4106964" cy="5143500"/>
          </a:xfrm>
          <a:custGeom>
            <a:avLst/>
            <a:gdLst/>
            <a:ahLst/>
            <a:cxnLst/>
            <a:rect l="l" t="t" r="r" b="b"/>
            <a:pathLst>
              <a:path w="4106964" h="4299942">
                <a:moveTo>
                  <a:pt x="0" y="0"/>
                </a:moveTo>
                <a:lnTo>
                  <a:pt x="3398556" y="0"/>
                </a:lnTo>
                <a:lnTo>
                  <a:pt x="4106964" y="1472607"/>
                </a:lnTo>
                <a:lnTo>
                  <a:pt x="2724810" y="4299942"/>
                </a:lnTo>
                <a:lnTo>
                  <a:pt x="0" y="4299942"/>
                </a:lnTo>
                <a:close/>
              </a:path>
            </a:pathLst>
          </a:custGeom>
          <a:solidFill>
            <a:schemeClr val="bg1">
              <a:lumMod val="8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3"/>
          <p:cNvSpPr/>
          <p:nvPr/>
        </p:nvSpPr>
        <p:spPr>
          <a:xfrm>
            <a:off x="0" y="0"/>
            <a:ext cx="3545130" cy="5143500"/>
          </a:xfrm>
          <a:custGeom>
            <a:avLst/>
            <a:gdLst/>
            <a:ahLst/>
            <a:cxnLst/>
            <a:rect l="l" t="t" r="r" b="b"/>
            <a:pathLst>
              <a:path w="3545130" h="4299942">
                <a:moveTo>
                  <a:pt x="0" y="0"/>
                </a:moveTo>
                <a:lnTo>
                  <a:pt x="2836722" y="0"/>
                </a:lnTo>
                <a:lnTo>
                  <a:pt x="3545130" y="1472607"/>
                </a:lnTo>
                <a:lnTo>
                  <a:pt x="2162976" y="4299942"/>
                </a:lnTo>
                <a:lnTo>
                  <a:pt x="0" y="4299942"/>
                </a:lnTo>
                <a:close/>
              </a:path>
            </a:pathLst>
          </a:custGeom>
          <a:blipFill dpi="0" rotWithShape="1">
            <a:blip r:embed="rId5">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0" y="4606504"/>
            <a:ext cx="9144000" cy="720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TextBox 55"/>
          <p:cNvSpPr txBox="1"/>
          <p:nvPr/>
        </p:nvSpPr>
        <p:spPr>
          <a:xfrm>
            <a:off x="4376764" y="2265954"/>
            <a:ext cx="4803055" cy="438572"/>
          </a:xfrm>
          <a:prstGeom prst="rect">
            <a:avLst/>
          </a:prstGeom>
          <a:noFill/>
        </p:spPr>
        <p:txBody>
          <a:bodyPr wrap="square" lIns="68571" tIns="34285" rIns="68571" bIns="34285" rtlCol="0">
            <a:spAutoFit/>
          </a:bodyPr>
          <a:lstStyle/>
          <a:p>
            <a:r>
              <a:rPr lang="en-US" altLang="zh-CN" sz="2400" b="1" dirty="0" smtClean="0">
                <a:solidFill>
                  <a:srgbClr val="C00000"/>
                </a:solidFill>
                <a:latin typeface="+mn-ea"/>
              </a:rPr>
              <a:t>Machine Learning Project</a:t>
            </a:r>
            <a:endParaRPr lang="zh-CN" altLang="en-US" sz="2400" b="1" dirty="0">
              <a:solidFill>
                <a:srgbClr val="C00000"/>
              </a:solidFill>
              <a:latin typeface="+mn-ea"/>
            </a:endParaRPr>
          </a:p>
        </p:txBody>
      </p:sp>
      <p:cxnSp>
        <p:nvCxnSpPr>
          <p:cNvPr id="57" name="直接连接符 56"/>
          <p:cNvCxnSpPr/>
          <p:nvPr/>
        </p:nvCxnSpPr>
        <p:spPr>
          <a:xfrm>
            <a:off x="4403368" y="2704526"/>
            <a:ext cx="4238481" cy="0"/>
          </a:xfrm>
          <a:prstGeom prst="line">
            <a:avLst/>
          </a:prstGeom>
          <a:ln>
            <a:solidFill>
              <a:schemeClr val="tx1">
                <a:lumMod val="25000"/>
                <a:lumOff val="75000"/>
              </a:schemeClr>
            </a:solidFill>
          </a:ln>
        </p:spPr>
        <p:style>
          <a:lnRef idx="1">
            <a:schemeClr val="accent1"/>
          </a:lnRef>
          <a:fillRef idx="0">
            <a:schemeClr val="accent1"/>
          </a:fillRef>
          <a:effectRef idx="0">
            <a:schemeClr val="accent1"/>
          </a:effectRef>
          <a:fontRef idx="minor">
            <a:schemeClr val="tx1"/>
          </a:fontRef>
        </p:style>
      </p:cxnSp>
      <p:pic>
        <p:nvPicPr>
          <p:cNvPr id="5" name="Yanni - With An Orchid - 纯音乐版.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283993" y="5452070"/>
            <a:ext cx="609600" cy="609600"/>
          </a:xfrm>
          <a:prstGeom prst="rect">
            <a:avLst/>
          </a:prstGeom>
        </p:spPr>
      </p:pic>
      <p:sp>
        <p:nvSpPr>
          <p:cNvPr id="2" name="文本框 1"/>
          <p:cNvSpPr txBox="1"/>
          <p:nvPr/>
        </p:nvSpPr>
        <p:spPr>
          <a:xfrm>
            <a:off x="6012160" y="3227750"/>
            <a:ext cx="2635369" cy="369332"/>
          </a:xfrm>
          <a:prstGeom prst="rect">
            <a:avLst/>
          </a:prstGeom>
          <a:noFill/>
        </p:spPr>
        <p:txBody>
          <a:bodyPr wrap="square" rtlCol="0">
            <a:spAutoFit/>
          </a:bodyPr>
          <a:lstStyle/>
          <a:p>
            <a:r>
              <a:rPr kumimoji="1" lang="en-US" altLang="zh-CN" dirty="0" smtClean="0"/>
              <a:t>Author</a:t>
            </a:r>
            <a:r>
              <a:rPr kumimoji="1" lang="zh-CN" altLang="en-US" dirty="0" smtClean="0"/>
              <a:t>：</a:t>
            </a:r>
            <a:r>
              <a:rPr kumimoji="1" lang="en-US" altLang="zh-CN" dirty="0" smtClean="0"/>
              <a:t>Long </a:t>
            </a:r>
            <a:r>
              <a:rPr kumimoji="1" lang="en-US" altLang="zh-CN" dirty="0" err="1" smtClean="0"/>
              <a:t>Shuyi</a:t>
            </a:r>
            <a:endParaRPr kumimoji="1" lang="zh-CN" altLang="en-US" dirty="0"/>
          </a:p>
        </p:txBody>
      </p:sp>
    </p:spTree>
    <p:extLst>
      <p:ext uri="{BB962C8B-B14F-4D97-AF65-F5344CB8AC3E}">
        <p14:creationId xmlns:p14="http://schemas.microsoft.com/office/powerpoint/2010/main" val="2652564003"/>
      </p:ext>
    </p:extLst>
  </p:cSld>
  <p:clrMapOvr>
    <a:masterClrMapping/>
  </p:clrMapOvr>
  <mc:AlternateContent xmlns:mc="http://schemas.openxmlformats.org/markup-compatibility/2006" xmlns:p14="http://schemas.microsoft.com/office/powerpoint/2010/main">
    <mc:Choice Requires="p14">
      <p:transition spd="slow" p14:dur="2000" advTm="10000">
        <p14:vortex dir="r"/>
      </p:transition>
    </mc:Choice>
    <mc:Fallback xmlns="">
      <p:transition spd="slow" advTm="1000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5"/>
                                            </p:tgtEl>
                                          </p:cBhvr>
                                        </p:cmd>
                                      </p:childTnLst>
                                      <p:subTnLst>
                                        <p:set>
                                          <p:cBhvr override="childStyle">
                                            <p:cTn dur="1" fill="hold" display="0" masterRel="sameClick" afterEffect="1">
                                              <p:stCondLst>
                                                <p:cond evt="end" delay="0">
                                                  <p:tn val="5"/>
                                                </p:cond>
                                              </p:stCondLst>
                                            </p:cTn>
                                            <p:tgtEl>
                                              <p:spTgt spid="5"/>
                                            </p:tgtEl>
                                            <p:attrNameLst>
                                              <p:attrName>style.visibility</p:attrName>
                                            </p:attrNameLst>
                                          </p:cBhvr>
                                          <p:to>
                                            <p:strVal val="hidden"/>
                                          </p:to>
                                        </p:set>
                                      </p:subTnLst>
                                    </p:cTn>
                                  </p:par>
                                </p:childTnLst>
                              </p:cTn>
                            </p:par>
                            <p:par>
                              <p:cTn id="7" fill="hold">
                                <p:stCondLst>
                                  <p:cond delay="0"/>
                                </p:stCondLst>
                                <p:childTnLst>
                                  <p:par>
                                    <p:cTn id="8" presetID="22" presetClass="entr" presetSubtype="2" fill="hold" grpId="0" nodeType="after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1500"/>
                                            <p:tgtEl>
                                              <p:spTgt spid="11"/>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wipe(left)">
                                          <p:cBhvr>
                                            <p:cTn id="13" dur="1500"/>
                                            <p:tgtEl>
                                              <p:spTgt spid="10"/>
                                            </p:tgtEl>
                                          </p:cBhvr>
                                        </p:animEffect>
                                      </p:childTnLst>
                                    </p:cTn>
                                  </p:par>
                                  <p:par>
                                    <p:cTn id="14" presetID="2" presetClass="entr" presetSubtype="8" fill="hold" grpId="0" nodeType="withEffect" p14:presetBounceEnd="50000">
                                      <p:stCondLst>
                                        <p:cond delay="750"/>
                                      </p:stCondLst>
                                      <p:childTnLst>
                                        <p:set>
                                          <p:cBhvr>
                                            <p:cTn id="15" dur="1" fill="hold">
                                              <p:stCondLst>
                                                <p:cond delay="0"/>
                                              </p:stCondLst>
                                            </p:cTn>
                                            <p:tgtEl>
                                              <p:spTgt spid="4"/>
                                            </p:tgtEl>
                                            <p:attrNameLst>
                                              <p:attrName>style.visibility</p:attrName>
                                            </p:attrNameLst>
                                          </p:cBhvr>
                                          <p:to>
                                            <p:strVal val="visible"/>
                                          </p:to>
                                        </p:set>
                                        <p:anim calcmode="lin" valueType="num" p14:bounceEnd="50000">
                                          <p:cBhvr additive="base">
                                            <p:cTn id="16" dur="1500" fill="hold"/>
                                            <p:tgtEl>
                                              <p:spTgt spid="4"/>
                                            </p:tgtEl>
                                            <p:attrNameLst>
                                              <p:attrName>ppt_x</p:attrName>
                                            </p:attrNameLst>
                                          </p:cBhvr>
                                          <p:tavLst>
                                            <p:tav tm="0">
                                              <p:val>
                                                <p:strVal val="0-#ppt_w/2"/>
                                              </p:val>
                                            </p:tav>
                                            <p:tav tm="100000">
                                              <p:val>
                                                <p:strVal val="#ppt_x"/>
                                              </p:val>
                                            </p:tav>
                                          </p:tavLst>
                                        </p:anim>
                                        <p:anim calcmode="lin" valueType="num" p14:bounceEnd="50000">
                                          <p:cBhvr additive="base">
                                            <p:cTn id="17" dur="1500" fill="hold"/>
                                            <p:tgtEl>
                                              <p:spTgt spid="4"/>
                                            </p:tgtEl>
                                            <p:attrNameLst>
                                              <p:attrName>ppt_y</p:attrName>
                                            </p:attrNameLst>
                                          </p:cBhvr>
                                          <p:tavLst>
                                            <p:tav tm="0">
                                              <p:val>
                                                <p:strVal val="#ppt_y"/>
                                              </p:val>
                                            </p:tav>
                                            <p:tav tm="100000">
                                              <p:val>
                                                <p:strVal val="#ppt_y"/>
                                              </p:val>
                                            </p:tav>
                                          </p:tavLst>
                                        </p:anim>
                                      </p:childTnLst>
                                    </p:cTn>
                                  </p:par>
                                  <p:par>
                                    <p:cTn id="18" presetID="2" presetClass="entr" presetSubtype="8" fill="hold" grpId="0" nodeType="withEffect" p14:presetBounceEnd="50000">
                                      <p:stCondLst>
                                        <p:cond delay="1000"/>
                                      </p:stCondLst>
                                      <p:childTnLst>
                                        <p:set>
                                          <p:cBhvr>
                                            <p:cTn id="19" dur="1" fill="hold">
                                              <p:stCondLst>
                                                <p:cond delay="0"/>
                                              </p:stCondLst>
                                            </p:cTn>
                                            <p:tgtEl>
                                              <p:spTgt spid="8"/>
                                            </p:tgtEl>
                                            <p:attrNameLst>
                                              <p:attrName>style.visibility</p:attrName>
                                            </p:attrNameLst>
                                          </p:cBhvr>
                                          <p:to>
                                            <p:strVal val="visible"/>
                                          </p:to>
                                        </p:set>
                                        <p:anim calcmode="lin" valueType="num" p14:bounceEnd="50000">
                                          <p:cBhvr additive="base">
                                            <p:cTn id="20" dur="1500" fill="hold"/>
                                            <p:tgtEl>
                                              <p:spTgt spid="8"/>
                                            </p:tgtEl>
                                            <p:attrNameLst>
                                              <p:attrName>ppt_x</p:attrName>
                                            </p:attrNameLst>
                                          </p:cBhvr>
                                          <p:tavLst>
                                            <p:tav tm="0">
                                              <p:val>
                                                <p:strVal val="0-#ppt_w/2"/>
                                              </p:val>
                                            </p:tav>
                                            <p:tav tm="100000">
                                              <p:val>
                                                <p:strVal val="#ppt_x"/>
                                              </p:val>
                                            </p:tav>
                                          </p:tavLst>
                                        </p:anim>
                                        <p:anim calcmode="lin" valueType="num" p14:bounceEnd="50000">
                                          <p:cBhvr additive="base">
                                            <p:cTn id="21" dur="1500" fill="hold"/>
                                            <p:tgtEl>
                                              <p:spTgt spid="8"/>
                                            </p:tgtEl>
                                            <p:attrNameLst>
                                              <p:attrName>ppt_y</p:attrName>
                                            </p:attrNameLst>
                                          </p:cBhvr>
                                          <p:tavLst>
                                            <p:tav tm="0">
                                              <p:val>
                                                <p:strVal val="#ppt_y"/>
                                              </p:val>
                                            </p:tav>
                                            <p:tav tm="100000">
                                              <p:val>
                                                <p:strVal val="#ppt_y"/>
                                              </p:val>
                                            </p:tav>
                                          </p:tavLst>
                                        </p:anim>
                                      </p:childTnLst>
                                    </p:cTn>
                                  </p:par>
                                </p:childTnLst>
                              </p:cTn>
                            </p:par>
                            <p:par>
                              <p:cTn id="22" fill="hold">
                                <p:stCondLst>
                                  <p:cond delay="2500"/>
                                </p:stCondLst>
                                <p:childTnLst>
                                  <p:par>
                                    <p:cTn id="23" presetID="41" presetClass="entr" presetSubtype="0" fill="hold" grpId="0" nodeType="afterEffect">
                                      <p:stCondLst>
                                        <p:cond delay="0"/>
                                      </p:stCondLst>
                                      <p:iterate type="lt">
                                        <p:tmPct val="10000"/>
                                      </p:iterate>
                                      <p:childTnLst>
                                        <p:set>
                                          <p:cBhvr>
                                            <p:cTn id="24" dur="1" fill="hold">
                                              <p:stCondLst>
                                                <p:cond delay="0"/>
                                              </p:stCondLst>
                                            </p:cTn>
                                            <p:tgtEl>
                                              <p:spTgt spid="56"/>
                                            </p:tgtEl>
                                            <p:attrNameLst>
                                              <p:attrName>style.visibility</p:attrName>
                                            </p:attrNameLst>
                                          </p:cBhvr>
                                          <p:to>
                                            <p:strVal val="visible"/>
                                          </p:to>
                                        </p:set>
                                        <p:anim calcmode="lin" valueType="num">
                                          <p:cBhvr>
                                            <p:cTn id="25" dur="750" fill="hold"/>
                                            <p:tgtEl>
                                              <p:spTgt spid="56"/>
                                            </p:tgtEl>
                                            <p:attrNameLst>
                                              <p:attrName>ppt_x</p:attrName>
                                            </p:attrNameLst>
                                          </p:cBhvr>
                                          <p:tavLst>
                                            <p:tav tm="0">
                                              <p:val>
                                                <p:strVal val="#ppt_x"/>
                                              </p:val>
                                            </p:tav>
                                            <p:tav tm="50000">
                                              <p:val>
                                                <p:strVal val="#ppt_x+.1"/>
                                              </p:val>
                                            </p:tav>
                                            <p:tav tm="100000">
                                              <p:val>
                                                <p:strVal val="#ppt_x"/>
                                              </p:val>
                                            </p:tav>
                                          </p:tavLst>
                                        </p:anim>
                                        <p:anim calcmode="lin" valueType="num">
                                          <p:cBhvr>
                                            <p:cTn id="26" dur="750" fill="hold"/>
                                            <p:tgtEl>
                                              <p:spTgt spid="56"/>
                                            </p:tgtEl>
                                            <p:attrNameLst>
                                              <p:attrName>ppt_y</p:attrName>
                                            </p:attrNameLst>
                                          </p:cBhvr>
                                          <p:tavLst>
                                            <p:tav tm="0">
                                              <p:val>
                                                <p:strVal val="#ppt_y"/>
                                              </p:val>
                                            </p:tav>
                                            <p:tav tm="100000">
                                              <p:val>
                                                <p:strVal val="#ppt_y"/>
                                              </p:val>
                                            </p:tav>
                                          </p:tavLst>
                                        </p:anim>
                                        <p:anim calcmode="lin" valueType="num">
                                          <p:cBhvr>
                                            <p:cTn id="27" dur="750" fill="hold"/>
                                            <p:tgtEl>
                                              <p:spTgt spid="56"/>
                                            </p:tgtEl>
                                            <p:attrNameLst>
                                              <p:attrName>ppt_h</p:attrName>
                                            </p:attrNameLst>
                                          </p:cBhvr>
                                          <p:tavLst>
                                            <p:tav tm="0">
                                              <p:val>
                                                <p:strVal val="#ppt_h/10"/>
                                              </p:val>
                                            </p:tav>
                                            <p:tav tm="50000">
                                              <p:val>
                                                <p:strVal val="#ppt_h+.01"/>
                                              </p:val>
                                            </p:tav>
                                            <p:tav tm="100000">
                                              <p:val>
                                                <p:strVal val="#ppt_h"/>
                                              </p:val>
                                            </p:tav>
                                          </p:tavLst>
                                        </p:anim>
                                        <p:anim calcmode="lin" valueType="num">
                                          <p:cBhvr>
                                            <p:cTn id="28" dur="750" fill="hold"/>
                                            <p:tgtEl>
                                              <p:spTgt spid="56"/>
                                            </p:tgtEl>
                                            <p:attrNameLst>
                                              <p:attrName>ppt_w</p:attrName>
                                            </p:attrNameLst>
                                          </p:cBhvr>
                                          <p:tavLst>
                                            <p:tav tm="0">
                                              <p:val>
                                                <p:strVal val="#ppt_w/10"/>
                                              </p:val>
                                            </p:tav>
                                            <p:tav tm="50000">
                                              <p:val>
                                                <p:strVal val="#ppt_w+.01"/>
                                              </p:val>
                                            </p:tav>
                                            <p:tav tm="100000">
                                              <p:val>
                                                <p:strVal val="#ppt_w"/>
                                              </p:val>
                                            </p:tav>
                                          </p:tavLst>
                                        </p:anim>
                                        <p:animEffect transition="in" filter="fade">
                                          <p:cBhvr>
                                            <p:cTn id="29" dur="750" tmFilter="0,0; .5, 1; 1, 1"/>
                                            <p:tgtEl>
                                              <p:spTgt spid="56"/>
                                            </p:tgtEl>
                                          </p:cBhvr>
                                        </p:animEffect>
                                      </p:childTnLst>
                                    </p:cTn>
                                  </p:par>
                                </p:childTnLst>
                              </p:cTn>
                            </p:par>
                            <p:par>
                              <p:cTn id="30" fill="hold">
                                <p:stCondLst>
                                  <p:cond delay="4825"/>
                                </p:stCondLst>
                                <p:childTnLst>
                                  <p:par>
                                    <p:cTn id="31" presetID="22" presetClass="entr" presetSubtype="8" fill="hold" nodeType="afterEffect">
                                      <p:stCondLst>
                                        <p:cond delay="0"/>
                                      </p:stCondLst>
                                      <p:childTnLst>
                                        <p:set>
                                          <p:cBhvr>
                                            <p:cTn id="32" dur="1" fill="hold">
                                              <p:stCondLst>
                                                <p:cond delay="0"/>
                                              </p:stCondLst>
                                            </p:cTn>
                                            <p:tgtEl>
                                              <p:spTgt spid="57"/>
                                            </p:tgtEl>
                                            <p:attrNameLst>
                                              <p:attrName>style.visibility</p:attrName>
                                            </p:attrNameLst>
                                          </p:cBhvr>
                                          <p:to>
                                            <p:strVal val="visible"/>
                                          </p:to>
                                        </p:set>
                                        <p:animEffect transition="in" filter="wipe(left)">
                                          <p:cBhvr>
                                            <p:cTn id="33"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35">
                    <p:cTn id="34" repeatCount="indefinite" fill="hold" display="0">
                      <p:stCondLst>
                        <p:cond delay="indefinite"/>
                      </p:stCondLst>
                      <p:endCondLst>
                        <p:cond evt="onStopAudio" delay="0">
                          <p:tgtEl>
                            <p:sldTgt/>
                          </p:tgtEl>
                        </p:cond>
                      </p:endCondLst>
                    </p:cTn>
                    <p:tgtEl>
                      <p:spTgt spid="5"/>
                    </p:tgtEl>
                  </p:cMediaNode>
                </p:audio>
              </p:childTnLst>
            </p:cTn>
          </p:par>
        </p:tnLst>
        <p:bldLst>
          <p:bldP spid="11" grpId="0" animBg="1"/>
          <p:bldP spid="4" grpId="0" animBg="1"/>
          <p:bldP spid="8" grpId="0" animBg="1"/>
          <p:bldP spid="10" grpId="0" animBg="1"/>
          <p:bldP spid="56"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5"/>
                                            </p:tgtEl>
                                          </p:cBhvr>
                                        </p:cmd>
                                      </p:childTnLst>
                                      <p:subTnLst>
                                        <p:set>
                                          <p:cBhvr override="childStyle">
                                            <p:cTn dur="1" fill="hold" display="0" masterRel="sameClick" afterEffect="1">
                                              <p:stCondLst>
                                                <p:cond evt="end" delay="0">
                                                  <p:tn val="5"/>
                                                </p:cond>
                                              </p:stCondLst>
                                            </p:cTn>
                                            <p:tgtEl>
                                              <p:spTgt spid="5"/>
                                            </p:tgtEl>
                                            <p:attrNameLst>
                                              <p:attrName>style.visibility</p:attrName>
                                            </p:attrNameLst>
                                          </p:cBhvr>
                                          <p:to>
                                            <p:strVal val="hidden"/>
                                          </p:to>
                                        </p:set>
                                      </p:subTnLst>
                                    </p:cTn>
                                  </p:par>
                                </p:childTnLst>
                              </p:cTn>
                            </p:par>
                            <p:par>
                              <p:cTn id="7" fill="hold">
                                <p:stCondLst>
                                  <p:cond delay="0"/>
                                </p:stCondLst>
                                <p:childTnLst>
                                  <p:par>
                                    <p:cTn id="8" presetID="22" presetClass="entr" presetSubtype="2" fill="hold" grpId="0" nodeType="after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1500"/>
                                            <p:tgtEl>
                                              <p:spTgt spid="11"/>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wipe(left)">
                                          <p:cBhvr>
                                            <p:cTn id="13" dur="1500"/>
                                            <p:tgtEl>
                                              <p:spTgt spid="10"/>
                                            </p:tgtEl>
                                          </p:cBhvr>
                                        </p:animEffect>
                                      </p:childTnLst>
                                    </p:cTn>
                                  </p:par>
                                  <p:par>
                                    <p:cTn id="14" presetID="2" presetClass="entr" presetSubtype="8" fill="hold" grpId="0" nodeType="withEffect">
                                      <p:stCondLst>
                                        <p:cond delay="750"/>
                                      </p:stCondLst>
                                      <p:childTnLst>
                                        <p:set>
                                          <p:cBhvr>
                                            <p:cTn id="15" dur="1" fill="hold">
                                              <p:stCondLst>
                                                <p:cond delay="0"/>
                                              </p:stCondLst>
                                            </p:cTn>
                                            <p:tgtEl>
                                              <p:spTgt spid="4"/>
                                            </p:tgtEl>
                                            <p:attrNameLst>
                                              <p:attrName>style.visibility</p:attrName>
                                            </p:attrNameLst>
                                          </p:cBhvr>
                                          <p:to>
                                            <p:strVal val="visible"/>
                                          </p:to>
                                        </p:set>
                                        <p:anim calcmode="lin" valueType="num">
                                          <p:cBhvr additive="base">
                                            <p:cTn id="16" dur="1500" fill="hold"/>
                                            <p:tgtEl>
                                              <p:spTgt spid="4"/>
                                            </p:tgtEl>
                                            <p:attrNameLst>
                                              <p:attrName>ppt_x</p:attrName>
                                            </p:attrNameLst>
                                          </p:cBhvr>
                                          <p:tavLst>
                                            <p:tav tm="0">
                                              <p:val>
                                                <p:strVal val="0-#ppt_w/2"/>
                                              </p:val>
                                            </p:tav>
                                            <p:tav tm="100000">
                                              <p:val>
                                                <p:strVal val="#ppt_x"/>
                                              </p:val>
                                            </p:tav>
                                          </p:tavLst>
                                        </p:anim>
                                        <p:anim calcmode="lin" valueType="num">
                                          <p:cBhvr additive="base">
                                            <p:cTn id="17" dur="1500" fill="hold"/>
                                            <p:tgtEl>
                                              <p:spTgt spid="4"/>
                                            </p:tgtEl>
                                            <p:attrNameLst>
                                              <p:attrName>ppt_y</p:attrName>
                                            </p:attrNameLst>
                                          </p:cBhvr>
                                          <p:tavLst>
                                            <p:tav tm="0">
                                              <p:val>
                                                <p:strVal val="#ppt_y"/>
                                              </p:val>
                                            </p:tav>
                                            <p:tav tm="100000">
                                              <p:val>
                                                <p:strVal val="#ppt_y"/>
                                              </p:val>
                                            </p:tav>
                                          </p:tavLst>
                                        </p:anim>
                                      </p:childTnLst>
                                    </p:cTn>
                                  </p:par>
                                  <p:par>
                                    <p:cTn id="18" presetID="2" presetClass="entr" presetSubtype="8" fill="hold" grpId="0" nodeType="withEffect">
                                      <p:stCondLst>
                                        <p:cond delay="1000"/>
                                      </p:stCondLst>
                                      <p:childTnLst>
                                        <p:set>
                                          <p:cBhvr>
                                            <p:cTn id="19" dur="1" fill="hold">
                                              <p:stCondLst>
                                                <p:cond delay="0"/>
                                              </p:stCondLst>
                                            </p:cTn>
                                            <p:tgtEl>
                                              <p:spTgt spid="8"/>
                                            </p:tgtEl>
                                            <p:attrNameLst>
                                              <p:attrName>style.visibility</p:attrName>
                                            </p:attrNameLst>
                                          </p:cBhvr>
                                          <p:to>
                                            <p:strVal val="visible"/>
                                          </p:to>
                                        </p:set>
                                        <p:anim calcmode="lin" valueType="num">
                                          <p:cBhvr additive="base">
                                            <p:cTn id="20" dur="1500" fill="hold"/>
                                            <p:tgtEl>
                                              <p:spTgt spid="8"/>
                                            </p:tgtEl>
                                            <p:attrNameLst>
                                              <p:attrName>ppt_x</p:attrName>
                                            </p:attrNameLst>
                                          </p:cBhvr>
                                          <p:tavLst>
                                            <p:tav tm="0">
                                              <p:val>
                                                <p:strVal val="0-#ppt_w/2"/>
                                              </p:val>
                                            </p:tav>
                                            <p:tav tm="100000">
                                              <p:val>
                                                <p:strVal val="#ppt_x"/>
                                              </p:val>
                                            </p:tav>
                                          </p:tavLst>
                                        </p:anim>
                                        <p:anim calcmode="lin" valueType="num">
                                          <p:cBhvr additive="base">
                                            <p:cTn id="21" dur="1500" fill="hold"/>
                                            <p:tgtEl>
                                              <p:spTgt spid="8"/>
                                            </p:tgtEl>
                                            <p:attrNameLst>
                                              <p:attrName>ppt_y</p:attrName>
                                            </p:attrNameLst>
                                          </p:cBhvr>
                                          <p:tavLst>
                                            <p:tav tm="0">
                                              <p:val>
                                                <p:strVal val="#ppt_y"/>
                                              </p:val>
                                            </p:tav>
                                            <p:tav tm="100000">
                                              <p:val>
                                                <p:strVal val="#ppt_y"/>
                                              </p:val>
                                            </p:tav>
                                          </p:tavLst>
                                        </p:anim>
                                      </p:childTnLst>
                                    </p:cTn>
                                  </p:par>
                                </p:childTnLst>
                              </p:cTn>
                            </p:par>
                            <p:par>
                              <p:cTn id="22" fill="hold">
                                <p:stCondLst>
                                  <p:cond delay="2500"/>
                                </p:stCondLst>
                                <p:childTnLst>
                                  <p:par>
                                    <p:cTn id="23" presetID="41" presetClass="entr" presetSubtype="0" fill="hold" grpId="0" nodeType="afterEffect">
                                      <p:stCondLst>
                                        <p:cond delay="0"/>
                                      </p:stCondLst>
                                      <p:iterate type="lt">
                                        <p:tmPct val="10000"/>
                                      </p:iterate>
                                      <p:childTnLst>
                                        <p:set>
                                          <p:cBhvr>
                                            <p:cTn id="24" dur="1" fill="hold">
                                              <p:stCondLst>
                                                <p:cond delay="0"/>
                                              </p:stCondLst>
                                            </p:cTn>
                                            <p:tgtEl>
                                              <p:spTgt spid="56"/>
                                            </p:tgtEl>
                                            <p:attrNameLst>
                                              <p:attrName>style.visibility</p:attrName>
                                            </p:attrNameLst>
                                          </p:cBhvr>
                                          <p:to>
                                            <p:strVal val="visible"/>
                                          </p:to>
                                        </p:set>
                                        <p:anim calcmode="lin" valueType="num">
                                          <p:cBhvr>
                                            <p:cTn id="25" dur="750" fill="hold"/>
                                            <p:tgtEl>
                                              <p:spTgt spid="56"/>
                                            </p:tgtEl>
                                            <p:attrNameLst>
                                              <p:attrName>ppt_x</p:attrName>
                                            </p:attrNameLst>
                                          </p:cBhvr>
                                          <p:tavLst>
                                            <p:tav tm="0">
                                              <p:val>
                                                <p:strVal val="#ppt_x"/>
                                              </p:val>
                                            </p:tav>
                                            <p:tav tm="50000">
                                              <p:val>
                                                <p:strVal val="#ppt_x+.1"/>
                                              </p:val>
                                            </p:tav>
                                            <p:tav tm="100000">
                                              <p:val>
                                                <p:strVal val="#ppt_x"/>
                                              </p:val>
                                            </p:tav>
                                          </p:tavLst>
                                        </p:anim>
                                        <p:anim calcmode="lin" valueType="num">
                                          <p:cBhvr>
                                            <p:cTn id="26" dur="750" fill="hold"/>
                                            <p:tgtEl>
                                              <p:spTgt spid="56"/>
                                            </p:tgtEl>
                                            <p:attrNameLst>
                                              <p:attrName>ppt_y</p:attrName>
                                            </p:attrNameLst>
                                          </p:cBhvr>
                                          <p:tavLst>
                                            <p:tav tm="0">
                                              <p:val>
                                                <p:strVal val="#ppt_y"/>
                                              </p:val>
                                            </p:tav>
                                            <p:tav tm="100000">
                                              <p:val>
                                                <p:strVal val="#ppt_y"/>
                                              </p:val>
                                            </p:tav>
                                          </p:tavLst>
                                        </p:anim>
                                        <p:anim calcmode="lin" valueType="num">
                                          <p:cBhvr>
                                            <p:cTn id="27" dur="750" fill="hold"/>
                                            <p:tgtEl>
                                              <p:spTgt spid="56"/>
                                            </p:tgtEl>
                                            <p:attrNameLst>
                                              <p:attrName>ppt_h</p:attrName>
                                            </p:attrNameLst>
                                          </p:cBhvr>
                                          <p:tavLst>
                                            <p:tav tm="0">
                                              <p:val>
                                                <p:strVal val="#ppt_h/10"/>
                                              </p:val>
                                            </p:tav>
                                            <p:tav tm="50000">
                                              <p:val>
                                                <p:strVal val="#ppt_h+.01"/>
                                              </p:val>
                                            </p:tav>
                                            <p:tav tm="100000">
                                              <p:val>
                                                <p:strVal val="#ppt_h"/>
                                              </p:val>
                                            </p:tav>
                                          </p:tavLst>
                                        </p:anim>
                                        <p:anim calcmode="lin" valueType="num">
                                          <p:cBhvr>
                                            <p:cTn id="28" dur="750" fill="hold"/>
                                            <p:tgtEl>
                                              <p:spTgt spid="56"/>
                                            </p:tgtEl>
                                            <p:attrNameLst>
                                              <p:attrName>ppt_w</p:attrName>
                                            </p:attrNameLst>
                                          </p:cBhvr>
                                          <p:tavLst>
                                            <p:tav tm="0">
                                              <p:val>
                                                <p:strVal val="#ppt_w/10"/>
                                              </p:val>
                                            </p:tav>
                                            <p:tav tm="50000">
                                              <p:val>
                                                <p:strVal val="#ppt_w+.01"/>
                                              </p:val>
                                            </p:tav>
                                            <p:tav tm="100000">
                                              <p:val>
                                                <p:strVal val="#ppt_w"/>
                                              </p:val>
                                            </p:tav>
                                          </p:tavLst>
                                        </p:anim>
                                        <p:animEffect transition="in" filter="fade">
                                          <p:cBhvr>
                                            <p:cTn id="29" dur="750" tmFilter="0,0; .5, 1; 1, 1"/>
                                            <p:tgtEl>
                                              <p:spTgt spid="56"/>
                                            </p:tgtEl>
                                          </p:cBhvr>
                                        </p:animEffect>
                                      </p:childTnLst>
                                    </p:cTn>
                                  </p:par>
                                </p:childTnLst>
                              </p:cTn>
                            </p:par>
                            <p:par>
                              <p:cTn id="30" fill="hold">
                                <p:stCondLst>
                                  <p:cond delay="4825"/>
                                </p:stCondLst>
                                <p:childTnLst>
                                  <p:par>
                                    <p:cTn id="31" presetID="22" presetClass="entr" presetSubtype="8" fill="hold" nodeType="afterEffect">
                                      <p:stCondLst>
                                        <p:cond delay="0"/>
                                      </p:stCondLst>
                                      <p:childTnLst>
                                        <p:set>
                                          <p:cBhvr>
                                            <p:cTn id="32" dur="1" fill="hold">
                                              <p:stCondLst>
                                                <p:cond delay="0"/>
                                              </p:stCondLst>
                                            </p:cTn>
                                            <p:tgtEl>
                                              <p:spTgt spid="57"/>
                                            </p:tgtEl>
                                            <p:attrNameLst>
                                              <p:attrName>style.visibility</p:attrName>
                                            </p:attrNameLst>
                                          </p:cBhvr>
                                          <p:to>
                                            <p:strVal val="visible"/>
                                          </p:to>
                                        </p:set>
                                        <p:animEffect transition="in" filter="wipe(left)">
                                          <p:cBhvr>
                                            <p:cTn id="33"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35">
                    <p:cTn id="34" repeatCount="indefinite" fill="hold" display="0">
                      <p:stCondLst>
                        <p:cond delay="indefinite"/>
                      </p:stCondLst>
                      <p:endCondLst>
                        <p:cond evt="onStopAudio" delay="0">
                          <p:tgtEl>
                            <p:sldTgt/>
                          </p:tgtEl>
                        </p:cond>
                      </p:endCondLst>
                    </p:cTn>
                    <p:tgtEl>
                      <p:spTgt spid="5"/>
                    </p:tgtEl>
                  </p:cMediaNode>
                </p:audio>
              </p:childTnLst>
            </p:cTn>
          </p:par>
        </p:tnLst>
        <p:bldLst>
          <p:bldP spid="11" grpId="0" animBg="1"/>
          <p:bldP spid="4" grpId="0" animBg="1"/>
          <p:bldP spid="8" grpId="0" animBg="1"/>
          <p:bldP spid="10" grpId="0" animBg="1"/>
          <p:bldP spid="56" grpId="0"/>
        </p:bldLst>
      </p:timing>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MH_Text_1"/>
          <p:cNvSpPr>
            <a:spLocks noChangeArrowheads="1"/>
          </p:cNvSpPr>
          <p:nvPr>
            <p:custDataLst>
              <p:tags r:id="rId1"/>
            </p:custDataLst>
          </p:nvPr>
        </p:nvSpPr>
        <p:spPr bwMode="auto">
          <a:xfrm>
            <a:off x="5868144" y="2090292"/>
            <a:ext cx="3275856" cy="1777602"/>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lIns="101708" tIns="50853" rIns="101708" bIns="50853">
            <a:noAutofit/>
          </a:bodyPr>
          <a:lstStyle/>
          <a:p>
            <a:pPr fontAlgn="base">
              <a:lnSpc>
                <a:spcPct val="150000"/>
              </a:lnSpc>
              <a:spcBef>
                <a:spcPct val="0"/>
              </a:spcBef>
              <a:spcAft>
                <a:spcPct val="0"/>
              </a:spcAft>
            </a:pPr>
            <a:r>
              <a:rPr lang="zh-CN" altLang="en-US" sz="1100" dirty="0" smtClean="0">
                <a:solidFill>
                  <a:schemeClr val="bg1"/>
                </a:solidFill>
                <a:latin typeface="Arial"/>
                <a:cs typeface="+mn-ea"/>
              </a:rPr>
              <a:t>。</a:t>
            </a:r>
            <a:endParaRPr lang="zh-CN" altLang="en-US" sz="1100" dirty="0">
              <a:solidFill>
                <a:schemeClr val="bg1"/>
              </a:solidFill>
              <a:latin typeface="Arial"/>
              <a:cs typeface="+mn-ea"/>
            </a:endParaRPr>
          </a:p>
        </p:txBody>
      </p:sp>
      <p:cxnSp>
        <p:nvCxnSpPr>
          <p:cNvPr id="4" name="直线连接符 3"/>
          <p:cNvCxnSpPr/>
          <p:nvPr/>
        </p:nvCxnSpPr>
        <p:spPr>
          <a:xfrm>
            <a:off x="755576" y="699542"/>
            <a:ext cx="2088232" cy="0"/>
          </a:xfrm>
          <a:prstGeom prst="line">
            <a:avLst/>
          </a:prstGeom>
        </p:spPr>
        <p:style>
          <a:lnRef idx="1">
            <a:schemeClr val="accent6"/>
          </a:lnRef>
          <a:fillRef idx="0">
            <a:schemeClr val="accent6"/>
          </a:fillRef>
          <a:effectRef idx="0">
            <a:schemeClr val="accent6"/>
          </a:effectRef>
          <a:fontRef idx="minor">
            <a:schemeClr val="tx1"/>
          </a:fontRef>
        </p:style>
      </p:cxnSp>
      <p:sp>
        <p:nvSpPr>
          <p:cNvPr id="5" name="圆角矩形 4"/>
          <p:cNvSpPr/>
          <p:nvPr/>
        </p:nvSpPr>
        <p:spPr>
          <a:xfrm>
            <a:off x="251520" y="339502"/>
            <a:ext cx="360040" cy="360040"/>
          </a:xfrm>
          <a:prstGeom prst="roundRect">
            <a:avLst/>
          </a:prstGeom>
          <a:solidFill>
            <a:schemeClr val="accent6"/>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en-US" altLang="zh-CN" dirty="0"/>
              <a:t>2</a:t>
            </a:r>
            <a:endParaRPr kumimoji="1" lang="zh-CN" altLang="en-US" dirty="0"/>
          </a:p>
        </p:txBody>
      </p:sp>
      <p:sp>
        <p:nvSpPr>
          <p:cNvPr id="6" name="文本框 5"/>
          <p:cNvSpPr txBox="1"/>
          <p:nvPr/>
        </p:nvSpPr>
        <p:spPr>
          <a:xfrm>
            <a:off x="809718" y="299432"/>
            <a:ext cx="3618266" cy="400110"/>
          </a:xfrm>
          <a:prstGeom prst="rect">
            <a:avLst/>
          </a:prstGeom>
          <a:noFill/>
        </p:spPr>
        <p:txBody>
          <a:bodyPr wrap="square" rtlCol="0">
            <a:spAutoFit/>
          </a:bodyPr>
          <a:lstStyle/>
          <a:p>
            <a:r>
              <a:rPr kumimoji="1" lang="en-US" altLang="zh-CN" sz="2000" dirty="0" smtClean="0">
                <a:latin typeface="+mn-ea"/>
              </a:rPr>
              <a:t>Define factors</a:t>
            </a:r>
            <a:endParaRPr kumimoji="1" lang="zh-CN" altLang="en-US" sz="2000" dirty="0">
              <a:latin typeface="+mn-ea"/>
            </a:endParaRPr>
          </a:p>
        </p:txBody>
      </p:sp>
      <p:sp>
        <p:nvSpPr>
          <p:cNvPr id="15" name="TextBox 1"/>
          <p:cNvSpPr txBox="1"/>
          <p:nvPr/>
        </p:nvSpPr>
        <p:spPr>
          <a:xfrm>
            <a:off x="755576" y="969552"/>
            <a:ext cx="8028892" cy="3330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19989" tIns="0" rIns="119989" bIns="0" rtlCol="0" anchor="t">
            <a:noAutofit/>
          </a:bodyPr>
          <a:lstStyle>
            <a:defPPr>
              <a:defRPr lang="zh-CN"/>
            </a:defPPr>
            <a:lvl1pPr marL="285750" indent="-285750">
              <a:lnSpc>
                <a:spcPct val="120000"/>
              </a:lnSpc>
              <a:buClr>
                <a:schemeClr val="accent1"/>
              </a:buClr>
              <a:buFont typeface="Wingdings" panose="05000000000000000000" pitchFamily="2" charset="2"/>
              <a:buChar char="n"/>
              <a:defRPr sz="1200" b="1">
                <a:solidFill>
                  <a:schemeClr val="bg1">
                    <a:lumMod val="50000"/>
                  </a:schemeClr>
                </a:solidFill>
                <a:cs typeface="+mn-ea"/>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buClr>
                <a:srgbClr val="C00000"/>
              </a:buClr>
            </a:pPr>
            <a:r>
              <a:rPr lang="en-US" altLang="zh-CN" sz="1600" dirty="0" smtClean="0">
                <a:solidFill>
                  <a:schemeClr val="tx1"/>
                </a:solidFill>
              </a:rPr>
              <a:t>RSI(Relative Strength Index</a:t>
            </a:r>
            <a:r>
              <a:rPr lang="en-US" altLang="zh-CN" sz="1600" dirty="0" smtClean="0">
                <a:solidFill>
                  <a:schemeClr val="tx1"/>
                </a:solidFill>
              </a:rPr>
              <a:t>)</a:t>
            </a:r>
            <a:endParaRPr lang="zh-CN" altLang="en-US" sz="1600" dirty="0">
              <a:solidFill>
                <a:schemeClr val="tx1"/>
              </a:solidFill>
            </a:endParaRPr>
          </a:p>
        </p:txBody>
      </p:sp>
      <p:sp>
        <p:nvSpPr>
          <p:cNvPr id="3" name="矩形 2"/>
          <p:cNvSpPr/>
          <p:nvPr/>
        </p:nvSpPr>
        <p:spPr>
          <a:xfrm>
            <a:off x="1074839" y="1370108"/>
            <a:ext cx="7385593" cy="830997"/>
          </a:xfrm>
          <a:prstGeom prst="rect">
            <a:avLst/>
          </a:prstGeom>
        </p:spPr>
        <p:txBody>
          <a:bodyPr wrap="square">
            <a:spAutoFit/>
          </a:bodyPr>
          <a:lstStyle/>
          <a:p>
            <a:r>
              <a:rPr lang="en-US" altLang="zh-CN" sz="1600" dirty="0">
                <a:solidFill>
                  <a:srgbClr val="24292E"/>
                </a:solidFill>
                <a:latin typeface="+mn-ea"/>
              </a:rPr>
              <a:t>RS=[A÷B]×100% </a:t>
            </a:r>
            <a:endParaRPr lang="en-US" altLang="zh-CN" sz="1600" dirty="0" smtClean="0">
              <a:solidFill>
                <a:srgbClr val="24292E"/>
              </a:solidFill>
              <a:latin typeface="+mn-ea"/>
            </a:endParaRPr>
          </a:p>
          <a:p>
            <a:r>
              <a:rPr lang="en-US" altLang="zh-CN" sz="1600" dirty="0" smtClean="0">
                <a:solidFill>
                  <a:srgbClr val="24292E"/>
                </a:solidFill>
                <a:latin typeface="+mn-ea"/>
              </a:rPr>
              <a:t>(</a:t>
            </a:r>
            <a:r>
              <a:rPr lang="en-US" altLang="zh-CN" sz="1600" dirty="0" err="1" smtClean="0">
                <a:solidFill>
                  <a:srgbClr val="24292E"/>
                </a:solidFill>
                <a:latin typeface="+mn-ea"/>
              </a:rPr>
              <a:t>A:t</a:t>
            </a:r>
            <a:r>
              <a:rPr lang="en-US" altLang="zh-CN" sz="1600" dirty="0" smtClean="0">
                <a:solidFill>
                  <a:srgbClr val="24292E"/>
                </a:solidFill>
                <a:latin typeface="+mn-ea"/>
              </a:rPr>
              <a:t> he </a:t>
            </a:r>
            <a:r>
              <a:rPr lang="en-US" altLang="zh-CN" sz="1600" dirty="0">
                <a:solidFill>
                  <a:srgbClr val="24292E"/>
                </a:solidFill>
                <a:latin typeface="+mn-ea"/>
              </a:rPr>
              <a:t>sum of price increase among N days . B</a:t>
            </a:r>
            <a:r>
              <a:rPr lang="en-US" altLang="zh-CN" sz="1600" dirty="0" smtClean="0">
                <a:solidFill>
                  <a:srgbClr val="24292E"/>
                </a:solidFill>
                <a:latin typeface="+mn-ea"/>
              </a:rPr>
              <a:t>: the </a:t>
            </a:r>
            <a:r>
              <a:rPr lang="en-US" altLang="zh-CN" sz="1600" dirty="0">
                <a:solidFill>
                  <a:srgbClr val="24292E"/>
                </a:solidFill>
                <a:latin typeface="+mn-ea"/>
              </a:rPr>
              <a:t>sum of price decrease among N days)</a:t>
            </a:r>
            <a:endParaRPr lang="zh-CN" altLang="en-US" sz="1600" dirty="0">
              <a:latin typeface="+mn-ea"/>
            </a:endParaRPr>
          </a:p>
        </p:txBody>
      </p:sp>
      <p:sp>
        <p:nvSpPr>
          <p:cNvPr id="11" name="矩形 10"/>
          <p:cNvSpPr/>
          <p:nvPr/>
        </p:nvSpPr>
        <p:spPr>
          <a:xfrm>
            <a:off x="1074839" y="2595266"/>
            <a:ext cx="2212465" cy="338554"/>
          </a:xfrm>
          <a:prstGeom prst="rect">
            <a:avLst/>
          </a:prstGeom>
        </p:spPr>
        <p:txBody>
          <a:bodyPr wrap="none">
            <a:spAutoFit/>
          </a:bodyPr>
          <a:lstStyle/>
          <a:p>
            <a:r>
              <a:rPr lang="mr-IN" altLang="zh-CN" sz="1600" dirty="0">
                <a:latin typeface="+mn-ea"/>
              </a:rPr>
              <a:t>RSI=100-100/(1+RS)</a:t>
            </a:r>
            <a:endParaRPr lang="zh-CN" altLang="en-US" sz="1600" dirty="0">
              <a:latin typeface="+mn-ea"/>
            </a:endParaRPr>
          </a:p>
        </p:txBody>
      </p:sp>
      <p:sp>
        <p:nvSpPr>
          <p:cNvPr id="13" name="矩形 12"/>
          <p:cNvSpPr/>
          <p:nvPr/>
        </p:nvSpPr>
        <p:spPr>
          <a:xfrm>
            <a:off x="1074838" y="3129230"/>
            <a:ext cx="7385593" cy="830997"/>
          </a:xfrm>
          <a:prstGeom prst="rect">
            <a:avLst/>
          </a:prstGeom>
        </p:spPr>
        <p:txBody>
          <a:bodyPr wrap="square">
            <a:spAutoFit/>
          </a:bodyPr>
          <a:lstStyle/>
          <a:p>
            <a:r>
              <a:rPr lang="en-US" altLang="zh-CN" sz="1600" dirty="0">
                <a:latin typeface="+mn-ea"/>
              </a:rPr>
              <a:t>RSI is a very important indicator</a:t>
            </a:r>
            <a:r>
              <a:rPr lang="en-US" altLang="zh-CN" sz="1600" dirty="0" smtClean="0">
                <a:latin typeface="+mn-ea"/>
              </a:rPr>
              <a:t>. If </a:t>
            </a:r>
            <a:r>
              <a:rPr lang="en-US" altLang="zh-CN" sz="1600" dirty="0">
                <a:latin typeface="+mn-ea"/>
              </a:rPr>
              <a:t>the number of RSI blow 20. It's price has high probability to go up. And if the number of RSI above 80. It's price has high probability to go down.</a:t>
            </a:r>
            <a:endParaRPr lang="zh-CN" altLang="en-US" sz="1600" dirty="0">
              <a:latin typeface="+mn-ea"/>
            </a:endParaRPr>
          </a:p>
        </p:txBody>
      </p:sp>
    </p:spTree>
    <p:extLst>
      <p:ext uri="{BB962C8B-B14F-4D97-AF65-F5344CB8AC3E}">
        <p14:creationId xmlns:p14="http://schemas.microsoft.com/office/powerpoint/2010/main" val="1553821946"/>
      </p:ext>
    </p:extLst>
  </p:cSld>
  <p:clrMapOvr>
    <a:masterClrMapping/>
  </p:clrMapOvr>
  <p:transition spd="slow" advClick="0" advTm="3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grpId="0" nodeType="afterEffect">
                                  <p:stCondLst>
                                    <p:cond delay="0"/>
                                  </p:stCondLst>
                                  <p:iterate type="lt">
                                    <p:tmPct val="15000"/>
                                  </p:iterate>
                                  <p:childTnLst>
                                    <p:set>
                                      <p:cBhvr>
                                        <p:cTn id="6" dur="1" fill="hold">
                                          <p:stCondLst>
                                            <p:cond delay="0"/>
                                          </p:stCondLst>
                                        </p:cTn>
                                        <p:tgtEl>
                                          <p:spTgt spid="21"/>
                                        </p:tgtEl>
                                        <p:attrNameLst>
                                          <p:attrName>style.visibility</p:attrName>
                                        </p:attrNameLst>
                                      </p:cBhvr>
                                      <p:to>
                                        <p:strVal val="visible"/>
                                      </p:to>
                                    </p:set>
                                    <p:animScale>
                                      <p:cBhvr>
                                        <p:cTn id="7" dur="250" decel="50000" fill="hold">
                                          <p:stCondLst>
                                            <p:cond delay="0"/>
                                          </p:stCondLst>
                                        </p:cTn>
                                        <p:tgtEl>
                                          <p:spTgt spid="21"/>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250" decel="50000" fill="hold">
                                          <p:stCondLst>
                                            <p:cond delay="0"/>
                                          </p:stCondLst>
                                        </p:cTn>
                                        <p:tgtEl>
                                          <p:spTgt spid="21"/>
                                        </p:tgtEl>
                                        <p:attrNameLst>
                                          <p:attrName>ppt_x</p:attrName>
                                          <p:attrName>ppt_y</p:attrName>
                                        </p:attrNameLst>
                                      </p:cBhvr>
                                    </p:animMotion>
                                    <p:animEffect transition="in" filter="fade">
                                      <p:cBhvr>
                                        <p:cTn id="9" dur="250"/>
                                        <p:tgtEl>
                                          <p:spTgt spid="21"/>
                                        </p:tgtEl>
                                      </p:cBhvr>
                                    </p:animEffect>
                                  </p:childTnLst>
                                </p:cTn>
                              </p:par>
                            </p:childTnLst>
                          </p:cTn>
                        </p:par>
                        <p:par>
                          <p:cTn id="10" fill="hold">
                            <p:stCondLst>
                              <p:cond delay="250"/>
                            </p:stCondLst>
                            <p:childTnLst>
                              <p:par>
                                <p:cTn id="11" presetID="12" presetClass="entr" presetSubtype="2" fill="hold" grpId="0" nodeType="after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500"/>
                                        <p:tgtEl>
                                          <p:spTgt spid="15"/>
                                        </p:tgtEl>
                                        <p:attrNameLst>
                                          <p:attrName>ppt_x</p:attrName>
                                        </p:attrNameLst>
                                      </p:cBhvr>
                                      <p:tavLst>
                                        <p:tav tm="0">
                                          <p:val>
                                            <p:strVal val="#ppt_x+#ppt_w*1.125000"/>
                                          </p:val>
                                        </p:tav>
                                        <p:tav tm="100000">
                                          <p:val>
                                            <p:strVal val="#ppt_x"/>
                                          </p:val>
                                        </p:tav>
                                      </p:tavLst>
                                    </p:anim>
                                    <p:animEffect transition="in" filter="wipe(left)">
                                      <p:cBhvr>
                                        <p:cTn id="14"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1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MH_Text_1"/>
          <p:cNvSpPr>
            <a:spLocks noChangeArrowheads="1"/>
          </p:cNvSpPr>
          <p:nvPr>
            <p:custDataLst>
              <p:tags r:id="rId1"/>
            </p:custDataLst>
          </p:nvPr>
        </p:nvSpPr>
        <p:spPr bwMode="auto">
          <a:xfrm>
            <a:off x="5868144" y="2090292"/>
            <a:ext cx="3275856" cy="1777602"/>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lIns="101708" tIns="50853" rIns="101708" bIns="50853">
            <a:noAutofit/>
          </a:bodyPr>
          <a:lstStyle/>
          <a:p>
            <a:pPr fontAlgn="base">
              <a:lnSpc>
                <a:spcPct val="150000"/>
              </a:lnSpc>
              <a:spcBef>
                <a:spcPct val="0"/>
              </a:spcBef>
              <a:spcAft>
                <a:spcPct val="0"/>
              </a:spcAft>
            </a:pPr>
            <a:r>
              <a:rPr lang="zh-CN" altLang="en-US" sz="1100" dirty="0" smtClean="0">
                <a:solidFill>
                  <a:schemeClr val="bg1"/>
                </a:solidFill>
                <a:latin typeface="Arial"/>
                <a:cs typeface="+mn-ea"/>
              </a:rPr>
              <a:t>。</a:t>
            </a:r>
            <a:endParaRPr lang="zh-CN" altLang="en-US" sz="1100" dirty="0">
              <a:solidFill>
                <a:schemeClr val="bg1"/>
              </a:solidFill>
              <a:latin typeface="Arial"/>
              <a:cs typeface="+mn-ea"/>
            </a:endParaRPr>
          </a:p>
        </p:txBody>
      </p:sp>
      <p:cxnSp>
        <p:nvCxnSpPr>
          <p:cNvPr id="4" name="直线连接符 3"/>
          <p:cNvCxnSpPr/>
          <p:nvPr/>
        </p:nvCxnSpPr>
        <p:spPr>
          <a:xfrm>
            <a:off x="755576" y="699542"/>
            <a:ext cx="2088232" cy="0"/>
          </a:xfrm>
          <a:prstGeom prst="line">
            <a:avLst/>
          </a:prstGeom>
        </p:spPr>
        <p:style>
          <a:lnRef idx="1">
            <a:schemeClr val="accent6"/>
          </a:lnRef>
          <a:fillRef idx="0">
            <a:schemeClr val="accent6"/>
          </a:fillRef>
          <a:effectRef idx="0">
            <a:schemeClr val="accent6"/>
          </a:effectRef>
          <a:fontRef idx="minor">
            <a:schemeClr val="tx1"/>
          </a:fontRef>
        </p:style>
      </p:cxnSp>
      <p:sp>
        <p:nvSpPr>
          <p:cNvPr id="5" name="圆角矩形 4"/>
          <p:cNvSpPr/>
          <p:nvPr/>
        </p:nvSpPr>
        <p:spPr>
          <a:xfrm>
            <a:off x="251520" y="339502"/>
            <a:ext cx="360040" cy="360040"/>
          </a:xfrm>
          <a:prstGeom prst="roundRect">
            <a:avLst/>
          </a:prstGeom>
          <a:solidFill>
            <a:schemeClr val="accent6"/>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en-US" altLang="zh-CN" dirty="0"/>
              <a:t>3</a:t>
            </a:r>
            <a:endParaRPr kumimoji="1" lang="zh-CN" altLang="en-US" dirty="0"/>
          </a:p>
        </p:txBody>
      </p:sp>
      <p:sp>
        <p:nvSpPr>
          <p:cNvPr id="6" name="文本框 5"/>
          <p:cNvSpPr txBox="1"/>
          <p:nvPr/>
        </p:nvSpPr>
        <p:spPr>
          <a:xfrm>
            <a:off x="809718" y="299432"/>
            <a:ext cx="3618266" cy="400110"/>
          </a:xfrm>
          <a:prstGeom prst="rect">
            <a:avLst/>
          </a:prstGeom>
          <a:noFill/>
        </p:spPr>
        <p:txBody>
          <a:bodyPr wrap="square" rtlCol="0">
            <a:spAutoFit/>
          </a:bodyPr>
          <a:lstStyle/>
          <a:p>
            <a:r>
              <a:rPr kumimoji="1" lang="en-US" altLang="zh-CN" sz="2000" dirty="0" smtClean="0">
                <a:latin typeface="+mn-ea"/>
              </a:rPr>
              <a:t>Process data</a:t>
            </a:r>
            <a:endParaRPr kumimoji="1" lang="zh-CN" altLang="en-US" sz="2000" dirty="0">
              <a:latin typeface="+mn-ea"/>
            </a:endParaRPr>
          </a:p>
        </p:txBody>
      </p:sp>
      <p:sp>
        <p:nvSpPr>
          <p:cNvPr id="2" name="文本框 1"/>
          <p:cNvSpPr txBox="1"/>
          <p:nvPr/>
        </p:nvSpPr>
        <p:spPr>
          <a:xfrm>
            <a:off x="755576" y="1059582"/>
            <a:ext cx="7056784" cy="369332"/>
          </a:xfrm>
          <a:prstGeom prst="rect">
            <a:avLst/>
          </a:prstGeom>
          <a:noFill/>
        </p:spPr>
        <p:txBody>
          <a:bodyPr wrap="square" rtlCol="0">
            <a:spAutoFit/>
          </a:bodyPr>
          <a:lstStyle/>
          <a:p>
            <a:r>
              <a:rPr kumimoji="1" lang="en-US" altLang="zh-CN" dirty="0" smtClean="0"/>
              <a:t>1.Delete new stocks. We only keep the original stocks in 2014.</a:t>
            </a:r>
            <a:endParaRPr kumimoji="1" lang="zh-CN" altLang="en-US" dirty="0"/>
          </a:p>
        </p:txBody>
      </p:sp>
      <p:sp>
        <p:nvSpPr>
          <p:cNvPr id="12" name="文本框 11"/>
          <p:cNvSpPr txBox="1"/>
          <p:nvPr/>
        </p:nvSpPr>
        <p:spPr>
          <a:xfrm>
            <a:off x="755576" y="1604287"/>
            <a:ext cx="7056784" cy="369332"/>
          </a:xfrm>
          <a:prstGeom prst="rect">
            <a:avLst/>
          </a:prstGeom>
          <a:noFill/>
        </p:spPr>
        <p:txBody>
          <a:bodyPr wrap="square" rtlCol="0">
            <a:spAutoFit/>
          </a:bodyPr>
          <a:lstStyle/>
          <a:p>
            <a:r>
              <a:rPr kumimoji="1" lang="en-US" altLang="zh-CN" dirty="0" smtClean="0"/>
              <a:t>2.Put all data into a matrix.</a:t>
            </a:r>
            <a:endParaRPr kumimoji="1" lang="zh-CN" altLang="en-US" dirty="0"/>
          </a:p>
        </p:txBody>
      </p:sp>
      <p:sp>
        <p:nvSpPr>
          <p:cNvPr id="14" name="文本框 13"/>
          <p:cNvSpPr txBox="1"/>
          <p:nvPr/>
        </p:nvSpPr>
        <p:spPr>
          <a:xfrm>
            <a:off x="755576" y="2148992"/>
            <a:ext cx="7056784" cy="369332"/>
          </a:xfrm>
          <a:prstGeom prst="rect">
            <a:avLst/>
          </a:prstGeom>
          <a:noFill/>
        </p:spPr>
        <p:txBody>
          <a:bodyPr wrap="square" rtlCol="0">
            <a:spAutoFit/>
          </a:bodyPr>
          <a:lstStyle/>
          <a:p>
            <a:r>
              <a:rPr kumimoji="1" lang="en-US" altLang="zh-CN" dirty="0"/>
              <a:t>3</a:t>
            </a:r>
            <a:r>
              <a:rPr kumimoji="1" lang="en-US" altLang="zh-CN" dirty="0" smtClean="0"/>
              <a:t>.Standardize the data.</a:t>
            </a:r>
            <a:endParaRPr kumimoji="1" lang="zh-CN" altLang="en-US" dirty="0"/>
          </a:p>
        </p:txBody>
      </p:sp>
    </p:spTree>
    <p:extLst>
      <p:ext uri="{BB962C8B-B14F-4D97-AF65-F5344CB8AC3E}">
        <p14:creationId xmlns:p14="http://schemas.microsoft.com/office/powerpoint/2010/main" val="1787332683"/>
      </p:ext>
    </p:extLst>
  </p:cSld>
  <p:clrMapOvr>
    <a:masterClrMapping/>
  </p:clrMapOvr>
  <p:transition spd="slow" advClick="0" advTm="3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grpId="0" nodeType="afterEffect">
                                  <p:stCondLst>
                                    <p:cond delay="0"/>
                                  </p:stCondLst>
                                  <p:iterate type="lt">
                                    <p:tmPct val="15000"/>
                                  </p:iterate>
                                  <p:childTnLst>
                                    <p:set>
                                      <p:cBhvr>
                                        <p:cTn id="6" dur="1" fill="hold">
                                          <p:stCondLst>
                                            <p:cond delay="0"/>
                                          </p:stCondLst>
                                        </p:cTn>
                                        <p:tgtEl>
                                          <p:spTgt spid="21"/>
                                        </p:tgtEl>
                                        <p:attrNameLst>
                                          <p:attrName>style.visibility</p:attrName>
                                        </p:attrNameLst>
                                      </p:cBhvr>
                                      <p:to>
                                        <p:strVal val="visible"/>
                                      </p:to>
                                    </p:set>
                                    <p:animScale>
                                      <p:cBhvr>
                                        <p:cTn id="7" dur="250" decel="50000" fill="hold">
                                          <p:stCondLst>
                                            <p:cond delay="0"/>
                                          </p:stCondLst>
                                        </p:cTn>
                                        <p:tgtEl>
                                          <p:spTgt spid="21"/>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250" decel="50000" fill="hold">
                                          <p:stCondLst>
                                            <p:cond delay="0"/>
                                          </p:stCondLst>
                                        </p:cTn>
                                        <p:tgtEl>
                                          <p:spTgt spid="21"/>
                                        </p:tgtEl>
                                        <p:attrNameLst>
                                          <p:attrName>ppt_x</p:attrName>
                                          <p:attrName>ppt_y</p:attrName>
                                        </p:attrNameLst>
                                      </p:cBhvr>
                                    </p:animMotion>
                                    <p:animEffect transition="in" filter="fade">
                                      <p:cBhvr>
                                        <p:cTn id="9" dur="25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MH_Text_1"/>
          <p:cNvSpPr>
            <a:spLocks noChangeArrowheads="1"/>
          </p:cNvSpPr>
          <p:nvPr>
            <p:custDataLst>
              <p:tags r:id="rId1"/>
            </p:custDataLst>
          </p:nvPr>
        </p:nvSpPr>
        <p:spPr bwMode="auto">
          <a:xfrm>
            <a:off x="5868144" y="2090292"/>
            <a:ext cx="3275856" cy="1777602"/>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lIns="101708" tIns="50853" rIns="101708" bIns="50853">
            <a:noAutofit/>
          </a:bodyPr>
          <a:lstStyle/>
          <a:p>
            <a:pPr fontAlgn="base">
              <a:lnSpc>
                <a:spcPct val="150000"/>
              </a:lnSpc>
              <a:spcBef>
                <a:spcPct val="0"/>
              </a:spcBef>
              <a:spcAft>
                <a:spcPct val="0"/>
              </a:spcAft>
            </a:pPr>
            <a:r>
              <a:rPr lang="zh-CN" altLang="en-US" sz="1100" dirty="0" smtClean="0">
                <a:solidFill>
                  <a:schemeClr val="bg1"/>
                </a:solidFill>
                <a:latin typeface="Arial"/>
                <a:cs typeface="+mn-ea"/>
              </a:rPr>
              <a:t>。</a:t>
            </a:r>
            <a:endParaRPr lang="zh-CN" altLang="en-US" sz="1100" dirty="0">
              <a:solidFill>
                <a:schemeClr val="bg1"/>
              </a:solidFill>
              <a:latin typeface="Arial"/>
              <a:cs typeface="+mn-ea"/>
            </a:endParaRPr>
          </a:p>
        </p:txBody>
      </p:sp>
      <p:cxnSp>
        <p:nvCxnSpPr>
          <p:cNvPr id="4" name="直线连接符 3"/>
          <p:cNvCxnSpPr/>
          <p:nvPr/>
        </p:nvCxnSpPr>
        <p:spPr>
          <a:xfrm>
            <a:off x="755576" y="699542"/>
            <a:ext cx="2448272" cy="0"/>
          </a:xfrm>
          <a:prstGeom prst="line">
            <a:avLst/>
          </a:prstGeom>
        </p:spPr>
        <p:style>
          <a:lnRef idx="1">
            <a:schemeClr val="accent6"/>
          </a:lnRef>
          <a:fillRef idx="0">
            <a:schemeClr val="accent6"/>
          </a:fillRef>
          <a:effectRef idx="0">
            <a:schemeClr val="accent6"/>
          </a:effectRef>
          <a:fontRef idx="minor">
            <a:schemeClr val="tx1"/>
          </a:fontRef>
        </p:style>
      </p:cxnSp>
      <p:sp>
        <p:nvSpPr>
          <p:cNvPr id="5" name="圆角矩形 4"/>
          <p:cNvSpPr/>
          <p:nvPr/>
        </p:nvSpPr>
        <p:spPr>
          <a:xfrm>
            <a:off x="251520" y="339502"/>
            <a:ext cx="360040" cy="360040"/>
          </a:xfrm>
          <a:prstGeom prst="roundRect">
            <a:avLst/>
          </a:prstGeom>
          <a:solidFill>
            <a:schemeClr val="accent6"/>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en-US" altLang="zh-CN" dirty="0"/>
              <a:t>4</a:t>
            </a:r>
            <a:endParaRPr kumimoji="1" lang="zh-CN" altLang="en-US" dirty="0"/>
          </a:p>
        </p:txBody>
      </p:sp>
      <p:sp>
        <p:nvSpPr>
          <p:cNvPr id="6" name="文本框 5"/>
          <p:cNvSpPr txBox="1"/>
          <p:nvPr/>
        </p:nvSpPr>
        <p:spPr>
          <a:xfrm>
            <a:off x="809718" y="299432"/>
            <a:ext cx="3618266" cy="400110"/>
          </a:xfrm>
          <a:prstGeom prst="rect">
            <a:avLst/>
          </a:prstGeom>
          <a:noFill/>
        </p:spPr>
        <p:txBody>
          <a:bodyPr wrap="square" rtlCol="0">
            <a:spAutoFit/>
          </a:bodyPr>
          <a:lstStyle/>
          <a:p>
            <a:r>
              <a:rPr kumimoji="1" lang="en-US" altLang="zh-CN" sz="2000" dirty="0" smtClean="0">
                <a:latin typeface="+mn-ea"/>
              </a:rPr>
              <a:t>Return calculation</a:t>
            </a:r>
            <a:endParaRPr kumimoji="1" lang="zh-CN" altLang="en-US" sz="2000" dirty="0">
              <a:latin typeface="+mn-ea"/>
            </a:endParaRPr>
          </a:p>
        </p:txBody>
      </p:sp>
      <p:sp>
        <p:nvSpPr>
          <p:cNvPr id="2" name="文本框 1"/>
          <p:cNvSpPr txBox="1"/>
          <p:nvPr/>
        </p:nvSpPr>
        <p:spPr>
          <a:xfrm>
            <a:off x="755576" y="1059582"/>
            <a:ext cx="8136904" cy="338554"/>
          </a:xfrm>
          <a:prstGeom prst="rect">
            <a:avLst/>
          </a:prstGeom>
          <a:noFill/>
        </p:spPr>
        <p:txBody>
          <a:bodyPr wrap="square" rtlCol="0">
            <a:spAutoFit/>
          </a:bodyPr>
          <a:lstStyle/>
          <a:p>
            <a:r>
              <a:rPr kumimoji="1" lang="en-US" altLang="zh-CN" sz="1600" dirty="0" smtClean="0">
                <a:latin typeface="+mn-ea"/>
              </a:rPr>
              <a:t>1.Calculate the return of index each 20 days(or a month) from 2014-2016</a:t>
            </a:r>
            <a:endParaRPr kumimoji="1" lang="zh-CN" altLang="en-US" sz="1600" dirty="0">
              <a:latin typeface="+mn-ea"/>
            </a:endParaRPr>
          </a:p>
        </p:txBody>
      </p:sp>
      <p:sp>
        <p:nvSpPr>
          <p:cNvPr id="12" name="文本框 11"/>
          <p:cNvSpPr txBox="1"/>
          <p:nvPr/>
        </p:nvSpPr>
        <p:spPr>
          <a:xfrm>
            <a:off x="755576" y="1604287"/>
            <a:ext cx="8388424" cy="338554"/>
          </a:xfrm>
          <a:prstGeom prst="rect">
            <a:avLst/>
          </a:prstGeom>
          <a:noFill/>
        </p:spPr>
        <p:txBody>
          <a:bodyPr wrap="square" rtlCol="0">
            <a:spAutoFit/>
          </a:bodyPr>
          <a:lstStyle/>
          <a:p>
            <a:r>
              <a:rPr kumimoji="1" lang="en-US" altLang="zh-CN" sz="1600" dirty="0" smtClean="0">
                <a:latin typeface="+mn-ea"/>
              </a:rPr>
              <a:t>2.Calculate every stock </a:t>
            </a:r>
            <a:r>
              <a:rPr kumimoji="1" lang="en-US" altLang="zh-CN" sz="1600" dirty="0">
                <a:latin typeface="+mn-ea"/>
              </a:rPr>
              <a:t>return </a:t>
            </a:r>
            <a:r>
              <a:rPr kumimoji="1" lang="en-US" altLang="zh-CN" sz="1600" dirty="0" smtClean="0">
                <a:latin typeface="+mn-ea"/>
              </a:rPr>
              <a:t>each </a:t>
            </a:r>
            <a:r>
              <a:rPr kumimoji="1" lang="en-US" altLang="zh-CN" sz="1600" dirty="0">
                <a:latin typeface="+mn-ea"/>
              </a:rPr>
              <a:t>20 days(or a month) from 2014-2016</a:t>
            </a:r>
            <a:endParaRPr kumimoji="1" lang="zh-CN" altLang="en-US" sz="1600" dirty="0">
              <a:latin typeface="+mn-ea"/>
            </a:endParaRPr>
          </a:p>
        </p:txBody>
      </p:sp>
      <p:sp>
        <p:nvSpPr>
          <p:cNvPr id="14" name="文本框 13"/>
          <p:cNvSpPr txBox="1"/>
          <p:nvPr/>
        </p:nvSpPr>
        <p:spPr>
          <a:xfrm>
            <a:off x="809718" y="2144880"/>
            <a:ext cx="7056784" cy="338554"/>
          </a:xfrm>
          <a:prstGeom prst="rect">
            <a:avLst/>
          </a:prstGeom>
          <a:noFill/>
        </p:spPr>
        <p:txBody>
          <a:bodyPr wrap="square" rtlCol="0">
            <a:spAutoFit/>
          </a:bodyPr>
          <a:lstStyle/>
          <a:p>
            <a:r>
              <a:rPr kumimoji="1" lang="en-US" altLang="zh-CN" sz="1600" dirty="0" smtClean="0">
                <a:latin typeface="+mn-ea"/>
              </a:rPr>
              <a:t>3.Compare the return of each stock and the return of index. </a:t>
            </a:r>
            <a:endParaRPr kumimoji="1" lang="zh-CN" altLang="en-US" sz="1600" dirty="0">
              <a:latin typeface="+mn-ea"/>
            </a:endParaRPr>
          </a:p>
        </p:txBody>
      </p:sp>
      <p:sp>
        <p:nvSpPr>
          <p:cNvPr id="10" name="文本框 9"/>
          <p:cNvSpPr txBox="1"/>
          <p:nvPr/>
        </p:nvSpPr>
        <p:spPr>
          <a:xfrm>
            <a:off x="809718" y="2645907"/>
            <a:ext cx="7056784" cy="1077218"/>
          </a:xfrm>
          <a:prstGeom prst="rect">
            <a:avLst/>
          </a:prstGeom>
          <a:noFill/>
        </p:spPr>
        <p:txBody>
          <a:bodyPr wrap="square" rtlCol="0">
            <a:spAutoFit/>
          </a:bodyPr>
          <a:lstStyle/>
          <a:p>
            <a:r>
              <a:rPr kumimoji="1" lang="en-US" altLang="zh-CN" sz="1600" dirty="0" smtClean="0">
                <a:latin typeface="+mn-ea"/>
              </a:rPr>
              <a:t>4.Estabilish a matrix. For stock ‘I’, if the return of it larger than the return of index. I label it as ‘1’. Otherwise, </a:t>
            </a:r>
            <a:r>
              <a:rPr kumimoji="1" lang="en-US" altLang="zh-CN" sz="1600" dirty="0">
                <a:latin typeface="+mn-ea"/>
              </a:rPr>
              <a:t>if the return of it </a:t>
            </a:r>
            <a:r>
              <a:rPr kumimoji="1" lang="en-US" altLang="zh-CN" sz="1600" dirty="0" smtClean="0">
                <a:latin typeface="+mn-ea"/>
              </a:rPr>
              <a:t>smaller </a:t>
            </a:r>
            <a:r>
              <a:rPr kumimoji="1" lang="en-US" altLang="zh-CN" sz="1600" dirty="0">
                <a:latin typeface="+mn-ea"/>
              </a:rPr>
              <a:t>than the return of index. I label it as </a:t>
            </a:r>
            <a:r>
              <a:rPr kumimoji="1" lang="en-US" altLang="zh-CN" sz="1600" dirty="0" smtClean="0">
                <a:latin typeface="+mn-ea"/>
              </a:rPr>
              <a:t>‘-1</a:t>
            </a:r>
            <a:r>
              <a:rPr kumimoji="1" lang="en-US" altLang="zh-CN" sz="1600" dirty="0">
                <a:latin typeface="+mn-ea"/>
              </a:rPr>
              <a:t>’. </a:t>
            </a:r>
            <a:r>
              <a:rPr kumimoji="1" lang="en-US" altLang="zh-CN" sz="1600" dirty="0" smtClean="0">
                <a:latin typeface="+mn-ea"/>
              </a:rPr>
              <a:t> Then fill in all the number into the matrix.</a:t>
            </a:r>
            <a:endParaRPr kumimoji="1" lang="zh-CN" altLang="en-US" sz="1600" dirty="0">
              <a:latin typeface="+mn-ea"/>
            </a:endParaRPr>
          </a:p>
        </p:txBody>
      </p:sp>
    </p:spTree>
    <p:extLst>
      <p:ext uri="{BB962C8B-B14F-4D97-AF65-F5344CB8AC3E}">
        <p14:creationId xmlns:p14="http://schemas.microsoft.com/office/powerpoint/2010/main" val="1199429777"/>
      </p:ext>
    </p:extLst>
  </p:cSld>
  <p:clrMapOvr>
    <a:masterClrMapping/>
  </p:clrMapOvr>
  <p:transition spd="slow" advClick="0" advTm="3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grpId="0" nodeType="afterEffect">
                                  <p:stCondLst>
                                    <p:cond delay="0"/>
                                  </p:stCondLst>
                                  <p:iterate type="lt">
                                    <p:tmPct val="15000"/>
                                  </p:iterate>
                                  <p:childTnLst>
                                    <p:set>
                                      <p:cBhvr>
                                        <p:cTn id="6" dur="1" fill="hold">
                                          <p:stCondLst>
                                            <p:cond delay="0"/>
                                          </p:stCondLst>
                                        </p:cTn>
                                        <p:tgtEl>
                                          <p:spTgt spid="21"/>
                                        </p:tgtEl>
                                        <p:attrNameLst>
                                          <p:attrName>style.visibility</p:attrName>
                                        </p:attrNameLst>
                                      </p:cBhvr>
                                      <p:to>
                                        <p:strVal val="visible"/>
                                      </p:to>
                                    </p:set>
                                    <p:animScale>
                                      <p:cBhvr>
                                        <p:cTn id="7" dur="250" decel="50000" fill="hold">
                                          <p:stCondLst>
                                            <p:cond delay="0"/>
                                          </p:stCondLst>
                                        </p:cTn>
                                        <p:tgtEl>
                                          <p:spTgt spid="21"/>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250" decel="50000" fill="hold">
                                          <p:stCondLst>
                                            <p:cond delay="0"/>
                                          </p:stCondLst>
                                        </p:cTn>
                                        <p:tgtEl>
                                          <p:spTgt spid="21"/>
                                        </p:tgtEl>
                                        <p:attrNameLst>
                                          <p:attrName>ppt_x</p:attrName>
                                          <p:attrName>ppt_y</p:attrName>
                                        </p:attrNameLst>
                                      </p:cBhvr>
                                    </p:animMotion>
                                    <p:animEffect transition="in" filter="fade">
                                      <p:cBhvr>
                                        <p:cTn id="9" dur="25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MH_Text_1"/>
          <p:cNvSpPr>
            <a:spLocks noChangeArrowheads="1"/>
          </p:cNvSpPr>
          <p:nvPr>
            <p:custDataLst>
              <p:tags r:id="rId1"/>
            </p:custDataLst>
          </p:nvPr>
        </p:nvSpPr>
        <p:spPr bwMode="auto">
          <a:xfrm>
            <a:off x="5868144" y="2090292"/>
            <a:ext cx="3275856" cy="1777602"/>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lIns="101708" tIns="50853" rIns="101708" bIns="50853">
            <a:noAutofit/>
          </a:bodyPr>
          <a:lstStyle/>
          <a:p>
            <a:pPr fontAlgn="base">
              <a:lnSpc>
                <a:spcPct val="150000"/>
              </a:lnSpc>
              <a:spcBef>
                <a:spcPct val="0"/>
              </a:spcBef>
              <a:spcAft>
                <a:spcPct val="0"/>
              </a:spcAft>
            </a:pPr>
            <a:r>
              <a:rPr lang="zh-CN" altLang="en-US" sz="1100" dirty="0" smtClean="0">
                <a:solidFill>
                  <a:schemeClr val="bg1"/>
                </a:solidFill>
                <a:latin typeface="Arial"/>
                <a:cs typeface="+mn-ea"/>
              </a:rPr>
              <a:t>。</a:t>
            </a:r>
            <a:endParaRPr lang="zh-CN" altLang="en-US" sz="1100" dirty="0">
              <a:solidFill>
                <a:schemeClr val="bg1"/>
              </a:solidFill>
              <a:latin typeface="Arial"/>
              <a:cs typeface="+mn-ea"/>
            </a:endParaRPr>
          </a:p>
        </p:txBody>
      </p:sp>
      <p:cxnSp>
        <p:nvCxnSpPr>
          <p:cNvPr id="4" name="直线连接符 3"/>
          <p:cNvCxnSpPr/>
          <p:nvPr/>
        </p:nvCxnSpPr>
        <p:spPr>
          <a:xfrm>
            <a:off x="755576" y="699542"/>
            <a:ext cx="2448272" cy="0"/>
          </a:xfrm>
          <a:prstGeom prst="line">
            <a:avLst/>
          </a:prstGeom>
        </p:spPr>
        <p:style>
          <a:lnRef idx="1">
            <a:schemeClr val="accent6"/>
          </a:lnRef>
          <a:fillRef idx="0">
            <a:schemeClr val="accent6"/>
          </a:fillRef>
          <a:effectRef idx="0">
            <a:schemeClr val="accent6"/>
          </a:effectRef>
          <a:fontRef idx="minor">
            <a:schemeClr val="tx1"/>
          </a:fontRef>
        </p:style>
      </p:cxnSp>
      <p:sp>
        <p:nvSpPr>
          <p:cNvPr id="5" name="圆角矩形 4"/>
          <p:cNvSpPr/>
          <p:nvPr/>
        </p:nvSpPr>
        <p:spPr>
          <a:xfrm>
            <a:off x="251520" y="339502"/>
            <a:ext cx="360040" cy="360040"/>
          </a:xfrm>
          <a:prstGeom prst="roundRect">
            <a:avLst/>
          </a:prstGeom>
          <a:solidFill>
            <a:schemeClr val="accent6"/>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en-US" altLang="zh-CN" dirty="0"/>
              <a:t>5</a:t>
            </a:r>
            <a:endParaRPr kumimoji="1" lang="zh-CN" altLang="en-US" dirty="0"/>
          </a:p>
        </p:txBody>
      </p:sp>
      <p:sp>
        <p:nvSpPr>
          <p:cNvPr id="6" name="文本框 5"/>
          <p:cNvSpPr txBox="1"/>
          <p:nvPr/>
        </p:nvSpPr>
        <p:spPr>
          <a:xfrm>
            <a:off x="809718" y="299432"/>
            <a:ext cx="3618266" cy="400110"/>
          </a:xfrm>
          <a:prstGeom prst="rect">
            <a:avLst/>
          </a:prstGeom>
          <a:noFill/>
        </p:spPr>
        <p:txBody>
          <a:bodyPr wrap="square" rtlCol="0">
            <a:spAutoFit/>
          </a:bodyPr>
          <a:lstStyle/>
          <a:p>
            <a:r>
              <a:rPr kumimoji="1" lang="en-US" altLang="zh-CN" sz="2000" dirty="0" smtClean="0">
                <a:latin typeface="+mn-ea"/>
              </a:rPr>
              <a:t>Data training</a:t>
            </a:r>
            <a:endParaRPr kumimoji="1" lang="zh-CN" altLang="en-US" sz="2000" dirty="0">
              <a:latin typeface="+mn-ea"/>
            </a:endParaRPr>
          </a:p>
        </p:txBody>
      </p:sp>
      <p:sp>
        <p:nvSpPr>
          <p:cNvPr id="2" name="文本框 1"/>
          <p:cNvSpPr txBox="1"/>
          <p:nvPr/>
        </p:nvSpPr>
        <p:spPr>
          <a:xfrm>
            <a:off x="755576" y="1059582"/>
            <a:ext cx="8136904" cy="1323439"/>
          </a:xfrm>
          <a:prstGeom prst="rect">
            <a:avLst/>
          </a:prstGeom>
          <a:noFill/>
        </p:spPr>
        <p:txBody>
          <a:bodyPr wrap="square" rtlCol="0">
            <a:spAutoFit/>
          </a:bodyPr>
          <a:lstStyle/>
          <a:p>
            <a:r>
              <a:rPr kumimoji="1" lang="en-US" altLang="zh-CN" sz="1600" dirty="0" smtClean="0">
                <a:latin typeface="+mn-ea"/>
              </a:rPr>
              <a:t>       I have 3 years data that means we have 36 months</a:t>
            </a:r>
            <a:r>
              <a:rPr kumimoji="1" lang="en-US" altLang="zh-CN" sz="1600" dirty="0">
                <a:latin typeface="+mn-ea"/>
              </a:rPr>
              <a:t> </a:t>
            </a:r>
            <a:r>
              <a:rPr kumimoji="1" lang="en-US" altLang="zh-CN" sz="1600" dirty="0" smtClean="0">
                <a:latin typeface="+mn-ea"/>
              </a:rPr>
              <a:t>data. I use the data at month t as the train set. And then I use data at month t+1 as test set. I can predict the return at month t+2 by using data of month t and month t+1. But what I predict is not the accurate number of the return but what stocks will have larger return than index. The result is like below:</a:t>
            </a:r>
            <a:endParaRPr kumimoji="1" lang="zh-CN" altLang="en-US" sz="1600" dirty="0">
              <a:latin typeface="+mn-ea"/>
            </a:endParaRPr>
          </a:p>
        </p:txBody>
      </p:sp>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79712" y="2383021"/>
            <a:ext cx="5040559" cy="2420977"/>
          </a:xfrm>
          <a:prstGeom prst="rect">
            <a:avLst/>
          </a:prstGeom>
        </p:spPr>
      </p:pic>
    </p:spTree>
    <p:extLst>
      <p:ext uri="{BB962C8B-B14F-4D97-AF65-F5344CB8AC3E}">
        <p14:creationId xmlns:p14="http://schemas.microsoft.com/office/powerpoint/2010/main" val="241614368"/>
      </p:ext>
    </p:extLst>
  </p:cSld>
  <p:clrMapOvr>
    <a:masterClrMapping/>
  </p:clrMapOvr>
  <p:transition spd="slow" advClick="0" advTm="3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grpId="0" nodeType="afterEffect">
                                  <p:stCondLst>
                                    <p:cond delay="0"/>
                                  </p:stCondLst>
                                  <p:iterate type="lt">
                                    <p:tmPct val="15000"/>
                                  </p:iterate>
                                  <p:childTnLst>
                                    <p:set>
                                      <p:cBhvr>
                                        <p:cTn id="6" dur="1" fill="hold">
                                          <p:stCondLst>
                                            <p:cond delay="0"/>
                                          </p:stCondLst>
                                        </p:cTn>
                                        <p:tgtEl>
                                          <p:spTgt spid="21"/>
                                        </p:tgtEl>
                                        <p:attrNameLst>
                                          <p:attrName>style.visibility</p:attrName>
                                        </p:attrNameLst>
                                      </p:cBhvr>
                                      <p:to>
                                        <p:strVal val="visible"/>
                                      </p:to>
                                    </p:set>
                                    <p:animScale>
                                      <p:cBhvr>
                                        <p:cTn id="7" dur="250" decel="50000" fill="hold">
                                          <p:stCondLst>
                                            <p:cond delay="0"/>
                                          </p:stCondLst>
                                        </p:cTn>
                                        <p:tgtEl>
                                          <p:spTgt spid="21"/>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250" decel="50000" fill="hold">
                                          <p:stCondLst>
                                            <p:cond delay="0"/>
                                          </p:stCondLst>
                                        </p:cTn>
                                        <p:tgtEl>
                                          <p:spTgt spid="21"/>
                                        </p:tgtEl>
                                        <p:attrNameLst>
                                          <p:attrName>ppt_x</p:attrName>
                                          <p:attrName>ppt_y</p:attrName>
                                        </p:attrNameLst>
                                      </p:cBhvr>
                                    </p:animMotion>
                                    <p:animEffect transition="in" filter="fade">
                                      <p:cBhvr>
                                        <p:cTn id="9" dur="25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MH_Text_1"/>
          <p:cNvSpPr>
            <a:spLocks noChangeArrowheads="1"/>
          </p:cNvSpPr>
          <p:nvPr>
            <p:custDataLst>
              <p:tags r:id="rId1"/>
            </p:custDataLst>
          </p:nvPr>
        </p:nvSpPr>
        <p:spPr bwMode="auto">
          <a:xfrm>
            <a:off x="5868144" y="2090292"/>
            <a:ext cx="3275856" cy="1777602"/>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lIns="101708" tIns="50853" rIns="101708" bIns="50853">
            <a:noAutofit/>
          </a:bodyPr>
          <a:lstStyle/>
          <a:p>
            <a:pPr fontAlgn="base">
              <a:lnSpc>
                <a:spcPct val="150000"/>
              </a:lnSpc>
              <a:spcBef>
                <a:spcPct val="0"/>
              </a:spcBef>
              <a:spcAft>
                <a:spcPct val="0"/>
              </a:spcAft>
            </a:pPr>
            <a:r>
              <a:rPr lang="zh-CN" altLang="en-US" sz="1100" dirty="0" smtClean="0">
                <a:solidFill>
                  <a:schemeClr val="bg1"/>
                </a:solidFill>
                <a:latin typeface="Arial"/>
                <a:cs typeface="+mn-ea"/>
              </a:rPr>
              <a:t>。</a:t>
            </a:r>
            <a:endParaRPr lang="zh-CN" altLang="en-US" sz="1100" dirty="0">
              <a:solidFill>
                <a:schemeClr val="bg1"/>
              </a:solidFill>
              <a:latin typeface="Arial"/>
              <a:cs typeface="+mn-ea"/>
            </a:endParaRPr>
          </a:p>
        </p:txBody>
      </p:sp>
      <p:cxnSp>
        <p:nvCxnSpPr>
          <p:cNvPr id="4" name="直线连接符 3"/>
          <p:cNvCxnSpPr/>
          <p:nvPr/>
        </p:nvCxnSpPr>
        <p:spPr>
          <a:xfrm>
            <a:off x="755576" y="699542"/>
            <a:ext cx="2448272" cy="0"/>
          </a:xfrm>
          <a:prstGeom prst="line">
            <a:avLst/>
          </a:prstGeom>
        </p:spPr>
        <p:style>
          <a:lnRef idx="1">
            <a:schemeClr val="accent6"/>
          </a:lnRef>
          <a:fillRef idx="0">
            <a:schemeClr val="accent6"/>
          </a:fillRef>
          <a:effectRef idx="0">
            <a:schemeClr val="accent6"/>
          </a:effectRef>
          <a:fontRef idx="minor">
            <a:schemeClr val="tx1"/>
          </a:fontRef>
        </p:style>
      </p:cxnSp>
      <p:sp>
        <p:nvSpPr>
          <p:cNvPr id="5" name="圆角矩形 4"/>
          <p:cNvSpPr/>
          <p:nvPr/>
        </p:nvSpPr>
        <p:spPr>
          <a:xfrm>
            <a:off x="251520" y="339502"/>
            <a:ext cx="360040" cy="360040"/>
          </a:xfrm>
          <a:prstGeom prst="roundRect">
            <a:avLst/>
          </a:prstGeom>
          <a:solidFill>
            <a:schemeClr val="accent6"/>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en-US" altLang="zh-CN" dirty="0"/>
              <a:t>5</a:t>
            </a:r>
            <a:endParaRPr kumimoji="1" lang="zh-CN" altLang="en-US" dirty="0"/>
          </a:p>
        </p:txBody>
      </p:sp>
      <p:sp>
        <p:nvSpPr>
          <p:cNvPr id="6" name="文本框 5"/>
          <p:cNvSpPr txBox="1"/>
          <p:nvPr/>
        </p:nvSpPr>
        <p:spPr>
          <a:xfrm>
            <a:off x="809718" y="299432"/>
            <a:ext cx="3618266" cy="400110"/>
          </a:xfrm>
          <a:prstGeom prst="rect">
            <a:avLst/>
          </a:prstGeom>
          <a:noFill/>
        </p:spPr>
        <p:txBody>
          <a:bodyPr wrap="square" rtlCol="0">
            <a:spAutoFit/>
          </a:bodyPr>
          <a:lstStyle/>
          <a:p>
            <a:r>
              <a:rPr kumimoji="1" lang="en-US" altLang="zh-CN" sz="2000" dirty="0" smtClean="0">
                <a:latin typeface="+mn-ea"/>
              </a:rPr>
              <a:t>Stock selection</a:t>
            </a:r>
            <a:endParaRPr kumimoji="1" lang="zh-CN" altLang="en-US" sz="2000" dirty="0">
              <a:latin typeface="+mn-ea"/>
            </a:endParaRPr>
          </a:p>
        </p:txBody>
      </p:sp>
      <p:sp>
        <p:nvSpPr>
          <p:cNvPr id="2" name="文本框 1"/>
          <p:cNvSpPr txBox="1"/>
          <p:nvPr/>
        </p:nvSpPr>
        <p:spPr>
          <a:xfrm>
            <a:off x="755576" y="1059582"/>
            <a:ext cx="8136904" cy="1323439"/>
          </a:xfrm>
          <a:prstGeom prst="rect">
            <a:avLst/>
          </a:prstGeom>
          <a:noFill/>
        </p:spPr>
        <p:txBody>
          <a:bodyPr wrap="square" rtlCol="0">
            <a:spAutoFit/>
          </a:bodyPr>
          <a:lstStyle/>
          <a:p>
            <a:r>
              <a:rPr kumimoji="1" lang="en-US" altLang="zh-CN" sz="1600" dirty="0" smtClean="0">
                <a:latin typeface="+mn-ea"/>
              </a:rPr>
              <a:t>       I already get the result. And I predict the stock which price will go up .So I choose stocks from the pool where there are stocks predicted to go up. But I do not choose all of them. I give them a order by RSI indicator. I choose the smallest 10 of RSI stocks and buy it. I repeat this procedure every month until the last month in 2016.</a:t>
            </a:r>
            <a:endParaRPr kumimoji="1" lang="zh-CN" altLang="en-US" sz="1600" dirty="0">
              <a:latin typeface="+mn-ea"/>
            </a:endParaRPr>
          </a:p>
        </p:txBody>
      </p:sp>
    </p:spTree>
    <p:extLst>
      <p:ext uri="{BB962C8B-B14F-4D97-AF65-F5344CB8AC3E}">
        <p14:creationId xmlns:p14="http://schemas.microsoft.com/office/powerpoint/2010/main" val="1476411396"/>
      </p:ext>
    </p:extLst>
  </p:cSld>
  <p:clrMapOvr>
    <a:masterClrMapping/>
  </p:clrMapOvr>
  <p:transition spd="slow" advClick="0" advTm="3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grpId="0" nodeType="afterEffect">
                                  <p:stCondLst>
                                    <p:cond delay="0"/>
                                  </p:stCondLst>
                                  <p:iterate type="lt">
                                    <p:tmPct val="15000"/>
                                  </p:iterate>
                                  <p:childTnLst>
                                    <p:set>
                                      <p:cBhvr>
                                        <p:cTn id="6" dur="1" fill="hold">
                                          <p:stCondLst>
                                            <p:cond delay="0"/>
                                          </p:stCondLst>
                                        </p:cTn>
                                        <p:tgtEl>
                                          <p:spTgt spid="21"/>
                                        </p:tgtEl>
                                        <p:attrNameLst>
                                          <p:attrName>style.visibility</p:attrName>
                                        </p:attrNameLst>
                                      </p:cBhvr>
                                      <p:to>
                                        <p:strVal val="visible"/>
                                      </p:to>
                                    </p:set>
                                    <p:animScale>
                                      <p:cBhvr>
                                        <p:cTn id="7" dur="250" decel="50000" fill="hold">
                                          <p:stCondLst>
                                            <p:cond delay="0"/>
                                          </p:stCondLst>
                                        </p:cTn>
                                        <p:tgtEl>
                                          <p:spTgt spid="21"/>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250" decel="50000" fill="hold">
                                          <p:stCondLst>
                                            <p:cond delay="0"/>
                                          </p:stCondLst>
                                        </p:cTn>
                                        <p:tgtEl>
                                          <p:spTgt spid="21"/>
                                        </p:tgtEl>
                                        <p:attrNameLst>
                                          <p:attrName>ppt_x</p:attrName>
                                          <p:attrName>ppt_y</p:attrName>
                                        </p:attrNameLst>
                                      </p:cBhvr>
                                    </p:animMotion>
                                    <p:animEffect transition="in" filter="fade">
                                      <p:cBhvr>
                                        <p:cTn id="9" dur="25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557205" y="1023734"/>
            <a:ext cx="6586815" cy="1404000"/>
          </a:xfrm>
          <a:custGeom>
            <a:avLst/>
            <a:gdLst/>
            <a:ahLst/>
            <a:cxnLst/>
            <a:rect l="l" t="t" r="r" b="b"/>
            <a:pathLst>
              <a:path w="6586815" h="1404000">
                <a:moveTo>
                  <a:pt x="810600" y="0"/>
                </a:moveTo>
                <a:lnTo>
                  <a:pt x="6586815" y="0"/>
                </a:lnTo>
                <a:lnTo>
                  <a:pt x="6586815" y="1404000"/>
                </a:lnTo>
                <a:lnTo>
                  <a:pt x="0" y="1404000"/>
                </a:ln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0" y="2931790"/>
            <a:ext cx="4284268" cy="1404000"/>
          </a:xfrm>
          <a:custGeom>
            <a:avLst/>
            <a:gdLst/>
            <a:ahLst/>
            <a:cxnLst/>
            <a:rect l="l" t="t" r="r" b="b"/>
            <a:pathLst>
              <a:path w="4284268" h="1404000">
                <a:moveTo>
                  <a:pt x="0" y="0"/>
                </a:moveTo>
                <a:lnTo>
                  <a:pt x="4284268" y="0"/>
                </a:lnTo>
                <a:lnTo>
                  <a:pt x="3473668" y="1404000"/>
                </a:lnTo>
                <a:lnTo>
                  <a:pt x="0" y="1404000"/>
                </a:ln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0" y="1491630"/>
            <a:ext cx="7959928" cy="2268000"/>
          </a:xfrm>
          <a:custGeom>
            <a:avLst/>
            <a:gdLst/>
            <a:ahLst/>
            <a:cxnLst/>
            <a:rect l="l" t="t" r="r" b="b"/>
            <a:pathLst>
              <a:path w="7959928" h="2268000">
                <a:moveTo>
                  <a:pt x="0" y="0"/>
                </a:moveTo>
                <a:lnTo>
                  <a:pt x="7959928" y="0"/>
                </a:lnTo>
                <a:lnTo>
                  <a:pt x="6650498" y="2268000"/>
                </a:lnTo>
                <a:lnTo>
                  <a:pt x="0" y="2268000"/>
                </a:ln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9"/>
          <p:cNvSpPr txBox="1"/>
          <p:nvPr/>
        </p:nvSpPr>
        <p:spPr>
          <a:xfrm>
            <a:off x="592932" y="2859785"/>
            <a:ext cx="1045557" cy="461665"/>
          </a:xfrm>
          <a:prstGeom prst="rect">
            <a:avLst/>
          </a:prstGeom>
          <a:noFill/>
        </p:spPr>
        <p:txBody>
          <a:bodyPr wrap="square" rtlCol="0">
            <a:spAutoFit/>
          </a:bodyPr>
          <a:lstStyle/>
          <a:p>
            <a:pPr algn="ctr"/>
            <a:r>
              <a:rPr lang="en-US" altLang="zh-CN" sz="2400" dirty="0" smtClean="0">
                <a:solidFill>
                  <a:schemeClr val="bg1"/>
                </a:solidFill>
              </a:rPr>
              <a:t>PART</a:t>
            </a:r>
            <a:endParaRPr lang="zh-CN" altLang="en-US" sz="2400" dirty="0">
              <a:solidFill>
                <a:schemeClr val="bg1"/>
              </a:solidFill>
            </a:endParaRPr>
          </a:p>
        </p:txBody>
      </p:sp>
      <p:sp>
        <p:nvSpPr>
          <p:cNvPr id="11" name="TextBox 10"/>
          <p:cNvSpPr txBox="1"/>
          <p:nvPr/>
        </p:nvSpPr>
        <p:spPr>
          <a:xfrm>
            <a:off x="1375073" y="1683906"/>
            <a:ext cx="1672408" cy="1862048"/>
          </a:xfrm>
          <a:prstGeom prst="rect">
            <a:avLst/>
          </a:prstGeom>
          <a:noFill/>
        </p:spPr>
        <p:txBody>
          <a:bodyPr wrap="square" rtlCol="0">
            <a:spAutoFit/>
          </a:bodyPr>
          <a:lstStyle/>
          <a:p>
            <a:pPr algn="ctr"/>
            <a:r>
              <a:rPr lang="en-US" altLang="zh-CN" sz="11500" dirty="0" smtClean="0">
                <a:solidFill>
                  <a:schemeClr val="bg1"/>
                </a:solidFill>
                <a:latin typeface="Impact" panose="020B0806030902050204" pitchFamily="34" charset="0"/>
              </a:rPr>
              <a:t>3</a:t>
            </a:r>
            <a:endParaRPr lang="zh-CN" altLang="en-US" sz="11500" dirty="0">
              <a:solidFill>
                <a:schemeClr val="bg1"/>
              </a:solidFill>
              <a:latin typeface="Impact" panose="020B0806030902050204" pitchFamily="34" charset="0"/>
            </a:endParaRPr>
          </a:p>
        </p:txBody>
      </p:sp>
      <p:sp>
        <p:nvSpPr>
          <p:cNvPr id="12" name="TextBox 11"/>
          <p:cNvSpPr txBox="1"/>
          <p:nvPr/>
        </p:nvSpPr>
        <p:spPr>
          <a:xfrm>
            <a:off x="3012475" y="2071783"/>
            <a:ext cx="4392464" cy="646331"/>
          </a:xfrm>
          <a:prstGeom prst="rect">
            <a:avLst/>
          </a:prstGeom>
          <a:noFill/>
        </p:spPr>
        <p:txBody>
          <a:bodyPr wrap="square" rtlCol="0">
            <a:spAutoFit/>
          </a:bodyPr>
          <a:lstStyle/>
          <a:p>
            <a:pPr marL="0" lvl="1"/>
            <a:r>
              <a:rPr lang="en-US" altLang="zh-CN" sz="3600" b="1" dirty="0" smtClean="0">
                <a:solidFill>
                  <a:schemeClr val="bg1"/>
                </a:solidFill>
                <a:latin typeface="微软雅黑"/>
              </a:rPr>
              <a:t>Result</a:t>
            </a:r>
            <a:endParaRPr lang="zh-CN" altLang="en-US" sz="3600" b="1" dirty="0">
              <a:solidFill>
                <a:schemeClr val="bg1"/>
              </a:solidFill>
              <a:latin typeface="微软雅黑"/>
            </a:endParaRPr>
          </a:p>
        </p:txBody>
      </p:sp>
      <p:sp>
        <p:nvSpPr>
          <p:cNvPr id="21" name="矩形 20"/>
          <p:cNvSpPr/>
          <p:nvPr/>
        </p:nvSpPr>
        <p:spPr>
          <a:xfrm>
            <a:off x="8251155" y="1356638"/>
            <a:ext cx="447057" cy="738192"/>
          </a:xfrm>
          <a:custGeom>
            <a:avLst/>
            <a:gdLst/>
            <a:ahLst/>
            <a:cxnLst/>
            <a:rect l="l" t="t" r="r" b="b"/>
            <a:pathLst>
              <a:path w="447057" h="738192">
                <a:moveTo>
                  <a:pt x="77961" y="0"/>
                </a:moveTo>
                <a:lnTo>
                  <a:pt x="447057" y="369096"/>
                </a:lnTo>
                <a:lnTo>
                  <a:pt x="77961" y="738192"/>
                </a:lnTo>
                <a:lnTo>
                  <a:pt x="0" y="660231"/>
                </a:lnTo>
                <a:lnTo>
                  <a:pt x="293910" y="366322"/>
                </a:lnTo>
                <a:lnTo>
                  <a:pt x="2775" y="7518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53041674"/>
      </p:ext>
    </p:extLst>
  </p:cSld>
  <p:clrMapOvr>
    <a:masterClrMapping/>
  </p:clrMapOvr>
  <mc:AlternateContent xmlns:mc="http://schemas.openxmlformats.org/markup-compatibility/2006" xmlns:p14="http://schemas.microsoft.com/office/powerpoint/2010/main">
    <mc:Choice Requires="p14">
      <p:transition spd="slow" p14:dur="1600" advTm="6000">
        <p:blinds dir="vert"/>
      </p:transition>
    </mc:Choice>
    <mc:Fallback xmlns="">
      <p:transition spd="slow" advTm="600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right)">
                                      <p:cBhvr>
                                        <p:cTn id="7" dur="1000"/>
                                        <p:tgtEl>
                                          <p:spTgt spid="4"/>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left)">
                                      <p:cBhvr>
                                        <p:cTn id="10" dur="1000"/>
                                        <p:tgtEl>
                                          <p:spTgt spid="7"/>
                                        </p:tgtEl>
                                      </p:cBhvr>
                                    </p:animEffect>
                                  </p:childTnLst>
                                </p:cTn>
                              </p:par>
                            </p:childTnLst>
                          </p:cTn>
                        </p:par>
                        <p:par>
                          <p:cTn id="11" fill="hold">
                            <p:stCondLst>
                              <p:cond delay="1000"/>
                            </p:stCondLst>
                            <p:childTnLst>
                              <p:par>
                                <p:cTn id="12" presetID="2" presetClass="entr" presetSubtype="8" fill="hold" grpId="0" nodeType="after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additive="base">
                                        <p:cTn id="14" dur="1000" fill="hold"/>
                                        <p:tgtEl>
                                          <p:spTgt spid="8"/>
                                        </p:tgtEl>
                                        <p:attrNameLst>
                                          <p:attrName>ppt_x</p:attrName>
                                        </p:attrNameLst>
                                      </p:cBhvr>
                                      <p:tavLst>
                                        <p:tav tm="0">
                                          <p:val>
                                            <p:strVal val="0-#ppt_w/2"/>
                                          </p:val>
                                        </p:tav>
                                        <p:tav tm="100000">
                                          <p:val>
                                            <p:strVal val="#ppt_x"/>
                                          </p:val>
                                        </p:tav>
                                      </p:tavLst>
                                    </p:anim>
                                    <p:anim calcmode="lin" valueType="num">
                                      <p:cBhvr additive="base">
                                        <p:cTn id="15" dur="1000" fill="hold"/>
                                        <p:tgtEl>
                                          <p:spTgt spid="8"/>
                                        </p:tgtEl>
                                        <p:attrNameLst>
                                          <p:attrName>ppt_y</p:attrName>
                                        </p:attrNameLst>
                                      </p:cBhvr>
                                      <p:tavLst>
                                        <p:tav tm="0">
                                          <p:val>
                                            <p:strVal val="#ppt_y"/>
                                          </p:val>
                                        </p:tav>
                                        <p:tav tm="100000">
                                          <p:val>
                                            <p:strVal val="#ppt_y"/>
                                          </p:val>
                                        </p:tav>
                                      </p:tavLst>
                                    </p:anim>
                                  </p:childTnLst>
                                </p:cTn>
                              </p:par>
                            </p:childTnLst>
                          </p:cTn>
                        </p:par>
                        <p:par>
                          <p:cTn id="16" fill="hold">
                            <p:stCondLst>
                              <p:cond delay="2000"/>
                            </p:stCondLst>
                            <p:childTnLst>
                              <p:par>
                                <p:cTn id="17" presetID="2" presetClass="entr" presetSubtype="8" fill="hold" grpId="0" nodeType="afterEffect">
                                  <p:stCondLst>
                                    <p:cond delay="0"/>
                                  </p:stCondLst>
                                  <p:childTnLst>
                                    <p:set>
                                      <p:cBhvr>
                                        <p:cTn id="18" dur="1" fill="hold">
                                          <p:stCondLst>
                                            <p:cond delay="0"/>
                                          </p:stCondLst>
                                        </p:cTn>
                                        <p:tgtEl>
                                          <p:spTgt spid="21"/>
                                        </p:tgtEl>
                                        <p:attrNameLst>
                                          <p:attrName>style.visibility</p:attrName>
                                        </p:attrNameLst>
                                      </p:cBhvr>
                                      <p:to>
                                        <p:strVal val="visible"/>
                                      </p:to>
                                    </p:set>
                                    <p:anim calcmode="lin" valueType="num">
                                      <p:cBhvr additive="base">
                                        <p:cTn id="19" dur="500" fill="hold"/>
                                        <p:tgtEl>
                                          <p:spTgt spid="21"/>
                                        </p:tgtEl>
                                        <p:attrNameLst>
                                          <p:attrName>ppt_x</p:attrName>
                                        </p:attrNameLst>
                                      </p:cBhvr>
                                      <p:tavLst>
                                        <p:tav tm="0">
                                          <p:val>
                                            <p:strVal val="0-#ppt_w/2"/>
                                          </p:val>
                                        </p:tav>
                                        <p:tav tm="100000">
                                          <p:val>
                                            <p:strVal val="#ppt_x"/>
                                          </p:val>
                                        </p:tav>
                                      </p:tavLst>
                                    </p:anim>
                                    <p:anim calcmode="lin" valueType="num">
                                      <p:cBhvr additive="base">
                                        <p:cTn id="20" dur="500" fill="hold"/>
                                        <p:tgtEl>
                                          <p:spTgt spid="21"/>
                                        </p:tgtEl>
                                        <p:attrNameLst>
                                          <p:attrName>ppt_y</p:attrName>
                                        </p:attrNameLst>
                                      </p:cBhvr>
                                      <p:tavLst>
                                        <p:tav tm="0">
                                          <p:val>
                                            <p:strVal val="#ppt_y"/>
                                          </p:val>
                                        </p:tav>
                                        <p:tav tm="100000">
                                          <p:val>
                                            <p:strVal val="#ppt_y"/>
                                          </p:val>
                                        </p:tav>
                                      </p:tavLst>
                                    </p:anim>
                                  </p:childTnLst>
                                </p:cTn>
                              </p:par>
                            </p:childTnLst>
                          </p:cTn>
                        </p:par>
                        <p:par>
                          <p:cTn id="21" fill="hold">
                            <p:stCondLst>
                              <p:cond delay="2500"/>
                            </p:stCondLst>
                            <p:childTnLst>
                              <p:par>
                                <p:cTn id="22" presetID="42" presetClass="entr" presetSubtype="0" fill="hold" grpId="0" nodeType="after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750"/>
                                        <p:tgtEl>
                                          <p:spTgt spid="10"/>
                                        </p:tgtEl>
                                      </p:cBhvr>
                                    </p:animEffect>
                                    <p:anim calcmode="lin" valueType="num">
                                      <p:cBhvr>
                                        <p:cTn id="25" dur="750" fill="hold"/>
                                        <p:tgtEl>
                                          <p:spTgt spid="10"/>
                                        </p:tgtEl>
                                        <p:attrNameLst>
                                          <p:attrName>ppt_x</p:attrName>
                                        </p:attrNameLst>
                                      </p:cBhvr>
                                      <p:tavLst>
                                        <p:tav tm="0">
                                          <p:val>
                                            <p:strVal val="#ppt_x"/>
                                          </p:val>
                                        </p:tav>
                                        <p:tav tm="100000">
                                          <p:val>
                                            <p:strVal val="#ppt_x"/>
                                          </p:val>
                                        </p:tav>
                                      </p:tavLst>
                                    </p:anim>
                                    <p:anim calcmode="lin" valueType="num">
                                      <p:cBhvr>
                                        <p:cTn id="26" dur="750" fill="hold"/>
                                        <p:tgtEl>
                                          <p:spTgt spid="10"/>
                                        </p:tgtEl>
                                        <p:attrNameLst>
                                          <p:attrName>ppt_y</p:attrName>
                                        </p:attrNameLst>
                                      </p:cBhvr>
                                      <p:tavLst>
                                        <p:tav tm="0">
                                          <p:val>
                                            <p:strVal val="#ppt_y+.1"/>
                                          </p:val>
                                        </p:tav>
                                        <p:tav tm="100000">
                                          <p:val>
                                            <p:strVal val="#ppt_y"/>
                                          </p:val>
                                        </p:tav>
                                      </p:tavLst>
                                    </p:anim>
                                  </p:childTnLst>
                                </p:cTn>
                              </p:par>
                            </p:childTnLst>
                          </p:cTn>
                        </p:par>
                        <p:par>
                          <p:cTn id="27" fill="hold">
                            <p:stCondLst>
                              <p:cond delay="3250"/>
                            </p:stCondLst>
                            <p:childTnLst>
                              <p:par>
                                <p:cTn id="28" presetID="49" presetClass="entr" presetSubtype="0" decel="100000" fill="hold" grpId="0" nodeType="afterEffect">
                                  <p:stCondLst>
                                    <p:cond delay="0"/>
                                  </p:stCondLst>
                                  <p:childTnLst>
                                    <p:set>
                                      <p:cBhvr>
                                        <p:cTn id="29" dur="1" fill="hold">
                                          <p:stCondLst>
                                            <p:cond delay="0"/>
                                          </p:stCondLst>
                                        </p:cTn>
                                        <p:tgtEl>
                                          <p:spTgt spid="11"/>
                                        </p:tgtEl>
                                        <p:attrNameLst>
                                          <p:attrName>style.visibility</p:attrName>
                                        </p:attrNameLst>
                                      </p:cBhvr>
                                      <p:to>
                                        <p:strVal val="visible"/>
                                      </p:to>
                                    </p:set>
                                    <p:anim calcmode="lin" valueType="num">
                                      <p:cBhvr>
                                        <p:cTn id="30" dur="500" fill="hold"/>
                                        <p:tgtEl>
                                          <p:spTgt spid="11"/>
                                        </p:tgtEl>
                                        <p:attrNameLst>
                                          <p:attrName>ppt_w</p:attrName>
                                        </p:attrNameLst>
                                      </p:cBhvr>
                                      <p:tavLst>
                                        <p:tav tm="0">
                                          <p:val>
                                            <p:fltVal val="0"/>
                                          </p:val>
                                        </p:tav>
                                        <p:tav tm="100000">
                                          <p:val>
                                            <p:strVal val="#ppt_w"/>
                                          </p:val>
                                        </p:tav>
                                      </p:tavLst>
                                    </p:anim>
                                    <p:anim calcmode="lin" valueType="num">
                                      <p:cBhvr>
                                        <p:cTn id="31" dur="500" fill="hold"/>
                                        <p:tgtEl>
                                          <p:spTgt spid="11"/>
                                        </p:tgtEl>
                                        <p:attrNameLst>
                                          <p:attrName>ppt_h</p:attrName>
                                        </p:attrNameLst>
                                      </p:cBhvr>
                                      <p:tavLst>
                                        <p:tav tm="0">
                                          <p:val>
                                            <p:fltVal val="0"/>
                                          </p:val>
                                        </p:tav>
                                        <p:tav tm="100000">
                                          <p:val>
                                            <p:strVal val="#ppt_h"/>
                                          </p:val>
                                        </p:tav>
                                      </p:tavLst>
                                    </p:anim>
                                    <p:anim calcmode="lin" valueType="num">
                                      <p:cBhvr>
                                        <p:cTn id="32" dur="500" fill="hold"/>
                                        <p:tgtEl>
                                          <p:spTgt spid="11"/>
                                        </p:tgtEl>
                                        <p:attrNameLst>
                                          <p:attrName>style.rotation</p:attrName>
                                        </p:attrNameLst>
                                      </p:cBhvr>
                                      <p:tavLst>
                                        <p:tav tm="0">
                                          <p:val>
                                            <p:fltVal val="360"/>
                                          </p:val>
                                        </p:tav>
                                        <p:tav tm="100000">
                                          <p:val>
                                            <p:fltVal val="0"/>
                                          </p:val>
                                        </p:tav>
                                      </p:tavLst>
                                    </p:anim>
                                    <p:animEffect transition="in" filter="fade">
                                      <p:cBhvr>
                                        <p:cTn id="33" dur="500"/>
                                        <p:tgtEl>
                                          <p:spTgt spid="11"/>
                                        </p:tgtEl>
                                      </p:cBhvr>
                                    </p:animEffect>
                                  </p:childTnLst>
                                </p:cTn>
                              </p:par>
                            </p:childTnLst>
                          </p:cTn>
                        </p:par>
                        <p:par>
                          <p:cTn id="34" fill="hold">
                            <p:stCondLst>
                              <p:cond delay="3750"/>
                            </p:stCondLst>
                            <p:childTnLst>
                              <p:par>
                                <p:cTn id="35" presetID="12" presetClass="entr" presetSubtype="8" fill="hold" grpId="0" nodeType="afterEffect">
                                  <p:stCondLst>
                                    <p:cond delay="0"/>
                                  </p:stCondLst>
                                  <p:childTnLst>
                                    <p:set>
                                      <p:cBhvr>
                                        <p:cTn id="36" dur="1" fill="hold">
                                          <p:stCondLst>
                                            <p:cond delay="0"/>
                                          </p:stCondLst>
                                        </p:cTn>
                                        <p:tgtEl>
                                          <p:spTgt spid="12"/>
                                        </p:tgtEl>
                                        <p:attrNameLst>
                                          <p:attrName>style.visibility</p:attrName>
                                        </p:attrNameLst>
                                      </p:cBhvr>
                                      <p:to>
                                        <p:strVal val="visible"/>
                                      </p:to>
                                    </p:set>
                                    <p:anim calcmode="lin" valueType="num">
                                      <p:cBhvr additive="base">
                                        <p:cTn id="37" dur="500"/>
                                        <p:tgtEl>
                                          <p:spTgt spid="12"/>
                                        </p:tgtEl>
                                        <p:attrNameLst>
                                          <p:attrName>ppt_x</p:attrName>
                                        </p:attrNameLst>
                                      </p:cBhvr>
                                      <p:tavLst>
                                        <p:tav tm="0">
                                          <p:val>
                                            <p:strVal val="#ppt_x-#ppt_w*1.125000"/>
                                          </p:val>
                                        </p:tav>
                                        <p:tav tm="100000">
                                          <p:val>
                                            <p:strVal val="#ppt_x"/>
                                          </p:val>
                                        </p:tav>
                                      </p:tavLst>
                                    </p:anim>
                                    <p:animEffect transition="in" filter="wipe(right)">
                                      <p:cBhvr>
                                        <p:cTn id="3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P spid="8" grpId="0" animBg="1"/>
      <p:bldP spid="10" grpId="0"/>
      <p:bldP spid="11" grpId="0"/>
      <p:bldP spid="12" grpId="0"/>
      <p:bldP spid="21"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MH_Text_1"/>
          <p:cNvSpPr>
            <a:spLocks noChangeArrowheads="1"/>
          </p:cNvSpPr>
          <p:nvPr>
            <p:custDataLst>
              <p:tags r:id="rId1"/>
            </p:custDataLst>
          </p:nvPr>
        </p:nvSpPr>
        <p:spPr bwMode="auto">
          <a:xfrm>
            <a:off x="5868144" y="2090292"/>
            <a:ext cx="3275856" cy="1777602"/>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lIns="101708" tIns="50853" rIns="101708" bIns="50853">
            <a:noAutofit/>
          </a:bodyPr>
          <a:lstStyle/>
          <a:p>
            <a:pPr fontAlgn="base">
              <a:lnSpc>
                <a:spcPct val="150000"/>
              </a:lnSpc>
              <a:spcBef>
                <a:spcPct val="0"/>
              </a:spcBef>
              <a:spcAft>
                <a:spcPct val="0"/>
              </a:spcAft>
            </a:pPr>
            <a:r>
              <a:rPr lang="zh-CN" altLang="en-US" sz="1100" dirty="0" smtClean="0">
                <a:solidFill>
                  <a:schemeClr val="bg1"/>
                </a:solidFill>
                <a:latin typeface="Arial"/>
                <a:cs typeface="+mn-ea"/>
              </a:rPr>
              <a:t>。</a:t>
            </a:r>
            <a:endParaRPr lang="zh-CN" altLang="en-US" sz="1100" dirty="0">
              <a:solidFill>
                <a:schemeClr val="bg1"/>
              </a:solidFill>
              <a:latin typeface="Arial"/>
              <a:cs typeface="+mn-ea"/>
            </a:endParaRPr>
          </a:p>
        </p:txBody>
      </p:sp>
      <p:pic>
        <p:nvPicPr>
          <p:cNvPr id="4" name="图片 3"/>
          <p:cNvPicPr>
            <a:picLocks noChangeAspect="1"/>
          </p:cNvPicPr>
          <p:nvPr/>
        </p:nvPicPr>
        <p:blipFill>
          <a:blip r:embed="rId4"/>
          <a:stretch>
            <a:fillRect/>
          </a:stretch>
        </p:blipFill>
        <p:spPr>
          <a:xfrm>
            <a:off x="395536" y="1059582"/>
            <a:ext cx="4968552" cy="3200400"/>
          </a:xfrm>
          <a:prstGeom prst="rect">
            <a:avLst/>
          </a:prstGeom>
        </p:spPr>
      </p:pic>
      <p:sp>
        <p:nvSpPr>
          <p:cNvPr id="5" name="文本框 4"/>
          <p:cNvSpPr txBox="1"/>
          <p:nvPr/>
        </p:nvSpPr>
        <p:spPr>
          <a:xfrm>
            <a:off x="5508104" y="1090121"/>
            <a:ext cx="3312368" cy="3139321"/>
          </a:xfrm>
          <a:prstGeom prst="rect">
            <a:avLst/>
          </a:prstGeom>
          <a:noFill/>
        </p:spPr>
        <p:txBody>
          <a:bodyPr wrap="square" rtlCol="0">
            <a:spAutoFit/>
          </a:bodyPr>
          <a:lstStyle/>
          <a:p>
            <a:pPr algn="just"/>
            <a:r>
              <a:rPr kumimoji="1" lang="en-US" altLang="zh-CN" dirty="0" smtClean="0"/>
              <a:t>The red line is the accumulation of the strategy. The blue line is the return of the index(SZ180). We can see that the result of the strategy is good. The total return of the fund is 609% for three years. The annual return is 82.6%. It also experience a loss in 2015 because the market in that period is really bad.</a:t>
            </a:r>
            <a:endParaRPr kumimoji="1" lang="zh-CN" altLang="en-US" dirty="0"/>
          </a:p>
        </p:txBody>
      </p:sp>
    </p:spTree>
    <p:extLst>
      <p:ext uri="{BB962C8B-B14F-4D97-AF65-F5344CB8AC3E}">
        <p14:creationId xmlns:p14="http://schemas.microsoft.com/office/powerpoint/2010/main" val="498290853"/>
      </p:ext>
    </p:extLst>
  </p:cSld>
  <p:clrMapOvr>
    <a:masterClrMapping/>
  </p:clrMapOvr>
  <p:transition spd="slow" advClick="0" advTm="3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grpId="0" nodeType="afterEffect">
                                  <p:stCondLst>
                                    <p:cond delay="0"/>
                                  </p:stCondLst>
                                  <p:iterate type="lt">
                                    <p:tmPct val="15000"/>
                                  </p:iterate>
                                  <p:childTnLst>
                                    <p:set>
                                      <p:cBhvr>
                                        <p:cTn id="6" dur="1" fill="hold">
                                          <p:stCondLst>
                                            <p:cond delay="0"/>
                                          </p:stCondLst>
                                        </p:cTn>
                                        <p:tgtEl>
                                          <p:spTgt spid="21"/>
                                        </p:tgtEl>
                                        <p:attrNameLst>
                                          <p:attrName>style.visibility</p:attrName>
                                        </p:attrNameLst>
                                      </p:cBhvr>
                                      <p:to>
                                        <p:strVal val="visible"/>
                                      </p:to>
                                    </p:set>
                                    <p:animScale>
                                      <p:cBhvr>
                                        <p:cTn id="7" dur="250" decel="50000" fill="hold">
                                          <p:stCondLst>
                                            <p:cond delay="0"/>
                                          </p:stCondLst>
                                        </p:cTn>
                                        <p:tgtEl>
                                          <p:spTgt spid="21"/>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250" decel="50000" fill="hold">
                                          <p:stCondLst>
                                            <p:cond delay="0"/>
                                          </p:stCondLst>
                                        </p:cTn>
                                        <p:tgtEl>
                                          <p:spTgt spid="21"/>
                                        </p:tgtEl>
                                        <p:attrNameLst>
                                          <p:attrName>ppt_x</p:attrName>
                                          <p:attrName>ppt_y</p:attrName>
                                        </p:attrNameLst>
                                      </p:cBhvr>
                                    </p:animMotion>
                                    <p:animEffect transition="in" filter="fade">
                                      <p:cBhvr>
                                        <p:cTn id="9" dur="25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矩形 40"/>
          <p:cNvSpPr/>
          <p:nvPr/>
        </p:nvSpPr>
        <p:spPr>
          <a:xfrm>
            <a:off x="0" y="0"/>
            <a:ext cx="2592000" cy="51435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9"/>
          <p:cNvSpPr txBox="1">
            <a:spLocks noChangeArrowheads="1"/>
          </p:cNvSpPr>
          <p:nvPr/>
        </p:nvSpPr>
        <p:spPr bwMode="auto">
          <a:xfrm>
            <a:off x="-17462" y="23594"/>
            <a:ext cx="4937245"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6600" b="1" dirty="0">
                <a:solidFill>
                  <a:schemeClr val="bg1"/>
                </a:solidFill>
                <a:latin typeface="微软雅黑" panose="020B0503020204020204" pitchFamily="34" charset="-122"/>
                <a:ea typeface="微软雅黑" panose="020B0503020204020204" pitchFamily="34" charset="-122"/>
              </a:rPr>
              <a:t>CONT</a:t>
            </a:r>
            <a:r>
              <a:rPr lang="en-US" altLang="zh-CN" sz="6600" b="1" dirty="0">
                <a:solidFill>
                  <a:schemeClr val="bg1">
                    <a:lumMod val="75000"/>
                  </a:schemeClr>
                </a:solidFill>
                <a:latin typeface="微软雅黑" panose="020B0503020204020204" pitchFamily="34" charset="-122"/>
                <a:ea typeface="微软雅黑" panose="020B0503020204020204" pitchFamily="34" charset="-122"/>
              </a:rPr>
              <a:t>ENTS</a:t>
            </a:r>
            <a:endParaRPr lang="zh-CN" altLang="en-US" sz="6600" b="1" dirty="0">
              <a:solidFill>
                <a:schemeClr val="bg1">
                  <a:lumMod val="75000"/>
                </a:schemeClr>
              </a:solidFill>
              <a:latin typeface="微软雅黑" panose="020B0503020204020204" pitchFamily="34" charset="-122"/>
              <a:ea typeface="微软雅黑" panose="020B0503020204020204" pitchFamily="34" charset="-122"/>
            </a:endParaRPr>
          </a:p>
        </p:txBody>
      </p:sp>
      <p:sp>
        <p:nvSpPr>
          <p:cNvPr id="42" name="矩形 41"/>
          <p:cNvSpPr/>
          <p:nvPr/>
        </p:nvSpPr>
        <p:spPr>
          <a:xfrm>
            <a:off x="4612766" y="1302991"/>
            <a:ext cx="3420000" cy="3600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smtClean="0"/>
              <a:t>Background</a:t>
            </a:r>
            <a:endParaRPr lang="zh-CN" altLang="en-US" sz="1600" b="1" dirty="0"/>
          </a:p>
        </p:txBody>
      </p:sp>
      <p:sp>
        <p:nvSpPr>
          <p:cNvPr id="43" name="矩形 42"/>
          <p:cNvSpPr/>
          <p:nvPr/>
        </p:nvSpPr>
        <p:spPr>
          <a:xfrm>
            <a:off x="4612766" y="1999370"/>
            <a:ext cx="3420000" cy="36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altLang="zh-CN" sz="1600" b="1" dirty="0" smtClean="0">
                <a:solidFill>
                  <a:prstClr val="white"/>
                </a:solidFill>
              </a:rPr>
              <a:t>Project Process</a:t>
            </a:r>
            <a:endParaRPr lang="zh-CN" altLang="en-US" sz="1600" b="1" dirty="0">
              <a:solidFill>
                <a:prstClr val="white"/>
              </a:solidFill>
            </a:endParaRPr>
          </a:p>
        </p:txBody>
      </p:sp>
      <p:sp>
        <p:nvSpPr>
          <p:cNvPr id="44" name="矩形 43"/>
          <p:cNvSpPr/>
          <p:nvPr/>
        </p:nvSpPr>
        <p:spPr>
          <a:xfrm>
            <a:off x="4612766" y="2713749"/>
            <a:ext cx="3420000" cy="3600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altLang="zh-CN" sz="1600" b="1" dirty="0" smtClean="0">
                <a:solidFill>
                  <a:prstClr val="white"/>
                </a:solidFill>
              </a:rPr>
              <a:t>Result</a:t>
            </a:r>
            <a:endParaRPr lang="zh-CN" altLang="en-US" sz="1600" b="1" dirty="0">
              <a:solidFill>
                <a:prstClr val="white"/>
              </a:solidFill>
            </a:endParaRPr>
          </a:p>
        </p:txBody>
      </p:sp>
      <p:grpSp>
        <p:nvGrpSpPr>
          <p:cNvPr id="46" name="组合 45"/>
          <p:cNvGrpSpPr>
            <a:grpSpLocks noChangeAspect="1"/>
          </p:cNvGrpSpPr>
          <p:nvPr/>
        </p:nvGrpSpPr>
        <p:grpSpPr>
          <a:xfrm>
            <a:off x="3716857" y="1249253"/>
            <a:ext cx="510100" cy="420741"/>
            <a:chOff x="2971064" y="1795564"/>
            <a:chExt cx="612717" cy="505382"/>
          </a:xfrm>
        </p:grpSpPr>
        <p:sp>
          <p:nvSpPr>
            <p:cNvPr id="50" name="矩形 45"/>
            <p:cNvSpPr/>
            <p:nvPr/>
          </p:nvSpPr>
          <p:spPr>
            <a:xfrm>
              <a:off x="2971064" y="1796946"/>
              <a:ext cx="612000" cy="504000"/>
            </a:xfrm>
            <a:custGeom>
              <a:avLst/>
              <a:gdLst/>
              <a:ahLst/>
              <a:cxnLst/>
              <a:rect l="l" t="t" r="r" b="b"/>
              <a:pathLst>
                <a:path w="612000" h="504000">
                  <a:moveTo>
                    <a:pt x="576000" y="235074"/>
                  </a:moveTo>
                  <a:lnTo>
                    <a:pt x="612000" y="235074"/>
                  </a:lnTo>
                  <a:lnTo>
                    <a:pt x="612000" y="504000"/>
                  </a:lnTo>
                  <a:lnTo>
                    <a:pt x="306000" y="504000"/>
                  </a:lnTo>
                  <a:lnTo>
                    <a:pt x="306000" y="468000"/>
                  </a:lnTo>
                  <a:lnTo>
                    <a:pt x="576000" y="468000"/>
                  </a:lnTo>
                  <a:close/>
                  <a:moveTo>
                    <a:pt x="0" y="0"/>
                  </a:moveTo>
                  <a:lnTo>
                    <a:pt x="306000" y="0"/>
                  </a:lnTo>
                  <a:lnTo>
                    <a:pt x="306000" y="36000"/>
                  </a:lnTo>
                  <a:lnTo>
                    <a:pt x="36000" y="36000"/>
                  </a:lnTo>
                  <a:lnTo>
                    <a:pt x="36000" y="253355"/>
                  </a:lnTo>
                  <a:lnTo>
                    <a:pt x="0" y="253355"/>
                  </a:ln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tx1">
                    <a:lumMod val="65000"/>
                    <a:lumOff val="35000"/>
                  </a:schemeClr>
                </a:solidFill>
              </a:endParaRPr>
            </a:p>
          </p:txBody>
        </p:sp>
        <p:sp>
          <p:nvSpPr>
            <p:cNvPr id="51" name="TextBox 50"/>
            <p:cNvSpPr txBox="1"/>
            <p:nvPr/>
          </p:nvSpPr>
          <p:spPr>
            <a:xfrm>
              <a:off x="2986250" y="1795564"/>
              <a:ext cx="597531" cy="480601"/>
            </a:xfrm>
            <a:prstGeom prst="rect">
              <a:avLst/>
            </a:prstGeom>
            <a:noFill/>
          </p:spPr>
          <p:txBody>
            <a:bodyPr wrap="square" rtlCol="0">
              <a:spAutoFit/>
            </a:bodyPr>
            <a:lstStyle/>
            <a:p>
              <a:pPr algn="ctr"/>
              <a:r>
                <a:rPr lang="en-US" altLang="zh-CN" sz="2000" dirty="0" smtClean="0">
                  <a:solidFill>
                    <a:schemeClr val="tx1">
                      <a:lumMod val="65000"/>
                      <a:lumOff val="35000"/>
                    </a:schemeClr>
                  </a:solidFill>
                  <a:latin typeface="Impact" panose="020B0806030902050204" pitchFamily="34" charset="0"/>
                </a:rPr>
                <a:t>01</a:t>
              </a:r>
              <a:endParaRPr lang="zh-CN" altLang="en-US" sz="2000" dirty="0">
                <a:solidFill>
                  <a:schemeClr val="tx1">
                    <a:lumMod val="65000"/>
                    <a:lumOff val="35000"/>
                  </a:schemeClr>
                </a:solidFill>
                <a:latin typeface="Impact" panose="020B0806030902050204" pitchFamily="34" charset="0"/>
              </a:endParaRPr>
            </a:p>
          </p:txBody>
        </p:sp>
      </p:grpSp>
      <p:grpSp>
        <p:nvGrpSpPr>
          <p:cNvPr id="52" name="组合 51"/>
          <p:cNvGrpSpPr>
            <a:grpSpLocks noChangeAspect="1"/>
          </p:cNvGrpSpPr>
          <p:nvPr/>
        </p:nvGrpSpPr>
        <p:grpSpPr>
          <a:xfrm>
            <a:off x="3716857" y="1963952"/>
            <a:ext cx="510100" cy="420741"/>
            <a:chOff x="2971064" y="1795564"/>
            <a:chExt cx="612717" cy="505382"/>
          </a:xfrm>
        </p:grpSpPr>
        <p:sp>
          <p:nvSpPr>
            <p:cNvPr id="53" name="矩形 45"/>
            <p:cNvSpPr/>
            <p:nvPr/>
          </p:nvSpPr>
          <p:spPr>
            <a:xfrm>
              <a:off x="2971064" y="1796946"/>
              <a:ext cx="612000" cy="504000"/>
            </a:xfrm>
            <a:custGeom>
              <a:avLst/>
              <a:gdLst/>
              <a:ahLst/>
              <a:cxnLst/>
              <a:rect l="l" t="t" r="r" b="b"/>
              <a:pathLst>
                <a:path w="612000" h="504000">
                  <a:moveTo>
                    <a:pt x="576000" y="235074"/>
                  </a:moveTo>
                  <a:lnTo>
                    <a:pt x="612000" y="235074"/>
                  </a:lnTo>
                  <a:lnTo>
                    <a:pt x="612000" y="504000"/>
                  </a:lnTo>
                  <a:lnTo>
                    <a:pt x="306000" y="504000"/>
                  </a:lnTo>
                  <a:lnTo>
                    <a:pt x="306000" y="468000"/>
                  </a:lnTo>
                  <a:lnTo>
                    <a:pt x="576000" y="468000"/>
                  </a:lnTo>
                  <a:close/>
                  <a:moveTo>
                    <a:pt x="0" y="0"/>
                  </a:moveTo>
                  <a:lnTo>
                    <a:pt x="306000" y="0"/>
                  </a:lnTo>
                  <a:lnTo>
                    <a:pt x="306000" y="36000"/>
                  </a:lnTo>
                  <a:lnTo>
                    <a:pt x="36000" y="36000"/>
                  </a:lnTo>
                  <a:lnTo>
                    <a:pt x="36000" y="253355"/>
                  </a:lnTo>
                  <a:lnTo>
                    <a:pt x="0" y="253355"/>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tx1">
                    <a:lumMod val="65000"/>
                    <a:lumOff val="35000"/>
                  </a:schemeClr>
                </a:solidFill>
              </a:endParaRPr>
            </a:p>
          </p:txBody>
        </p:sp>
        <p:sp>
          <p:nvSpPr>
            <p:cNvPr id="54" name="TextBox 53"/>
            <p:cNvSpPr txBox="1"/>
            <p:nvPr/>
          </p:nvSpPr>
          <p:spPr>
            <a:xfrm>
              <a:off x="2986250" y="1795564"/>
              <a:ext cx="597531" cy="480601"/>
            </a:xfrm>
            <a:prstGeom prst="rect">
              <a:avLst/>
            </a:prstGeom>
            <a:noFill/>
          </p:spPr>
          <p:txBody>
            <a:bodyPr wrap="square" rtlCol="0">
              <a:spAutoFit/>
            </a:bodyPr>
            <a:lstStyle/>
            <a:p>
              <a:pPr algn="ctr"/>
              <a:r>
                <a:rPr lang="en-US" altLang="zh-CN" sz="2000" dirty="0" smtClean="0">
                  <a:solidFill>
                    <a:schemeClr val="tx1">
                      <a:lumMod val="65000"/>
                      <a:lumOff val="35000"/>
                    </a:schemeClr>
                  </a:solidFill>
                  <a:latin typeface="Impact" panose="020B0806030902050204" pitchFamily="34" charset="0"/>
                </a:rPr>
                <a:t>02</a:t>
              </a:r>
              <a:endParaRPr lang="zh-CN" altLang="en-US" sz="2000" dirty="0">
                <a:solidFill>
                  <a:schemeClr val="tx1">
                    <a:lumMod val="65000"/>
                    <a:lumOff val="35000"/>
                  </a:schemeClr>
                </a:solidFill>
                <a:latin typeface="Impact" panose="020B0806030902050204" pitchFamily="34" charset="0"/>
              </a:endParaRPr>
            </a:p>
          </p:txBody>
        </p:sp>
      </p:grpSp>
      <p:grpSp>
        <p:nvGrpSpPr>
          <p:cNvPr id="55" name="组合 54"/>
          <p:cNvGrpSpPr>
            <a:grpSpLocks noChangeAspect="1"/>
          </p:cNvGrpSpPr>
          <p:nvPr/>
        </p:nvGrpSpPr>
        <p:grpSpPr>
          <a:xfrm>
            <a:off x="3716857" y="2678651"/>
            <a:ext cx="510100" cy="420741"/>
            <a:chOff x="2971064" y="1795564"/>
            <a:chExt cx="612717" cy="505382"/>
          </a:xfrm>
        </p:grpSpPr>
        <p:sp>
          <p:nvSpPr>
            <p:cNvPr id="56" name="矩形 45"/>
            <p:cNvSpPr/>
            <p:nvPr/>
          </p:nvSpPr>
          <p:spPr>
            <a:xfrm>
              <a:off x="2971064" y="1796946"/>
              <a:ext cx="612000" cy="504000"/>
            </a:xfrm>
            <a:custGeom>
              <a:avLst/>
              <a:gdLst/>
              <a:ahLst/>
              <a:cxnLst/>
              <a:rect l="l" t="t" r="r" b="b"/>
              <a:pathLst>
                <a:path w="612000" h="504000">
                  <a:moveTo>
                    <a:pt x="576000" y="235074"/>
                  </a:moveTo>
                  <a:lnTo>
                    <a:pt x="612000" y="235074"/>
                  </a:lnTo>
                  <a:lnTo>
                    <a:pt x="612000" y="504000"/>
                  </a:lnTo>
                  <a:lnTo>
                    <a:pt x="306000" y="504000"/>
                  </a:lnTo>
                  <a:lnTo>
                    <a:pt x="306000" y="468000"/>
                  </a:lnTo>
                  <a:lnTo>
                    <a:pt x="576000" y="468000"/>
                  </a:lnTo>
                  <a:close/>
                  <a:moveTo>
                    <a:pt x="0" y="0"/>
                  </a:moveTo>
                  <a:lnTo>
                    <a:pt x="306000" y="0"/>
                  </a:lnTo>
                  <a:lnTo>
                    <a:pt x="306000" y="36000"/>
                  </a:lnTo>
                  <a:lnTo>
                    <a:pt x="36000" y="36000"/>
                  </a:lnTo>
                  <a:lnTo>
                    <a:pt x="36000" y="253355"/>
                  </a:lnTo>
                  <a:lnTo>
                    <a:pt x="0" y="253355"/>
                  </a:ln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tx1">
                    <a:lumMod val="65000"/>
                    <a:lumOff val="35000"/>
                  </a:schemeClr>
                </a:solidFill>
              </a:endParaRPr>
            </a:p>
          </p:txBody>
        </p:sp>
        <p:sp>
          <p:nvSpPr>
            <p:cNvPr id="57" name="TextBox 56"/>
            <p:cNvSpPr txBox="1"/>
            <p:nvPr/>
          </p:nvSpPr>
          <p:spPr>
            <a:xfrm>
              <a:off x="2986250" y="1795564"/>
              <a:ext cx="597531" cy="480601"/>
            </a:xfrm>
            <a:prstGeom prst="rect">
              <a:avLst/>
            </a:prstGeom>
            <a:noFill/>
          </p:spPr>
          <p:txBody>
            <a:bodyPr wrap="square" rtlCol="0">
              <a:spAutoFit/>
            </a:bodyPr>
            <a:lstStyle/>
            <a:p>
              <a:pPr algn="ctr"/>
              <a:r>
                <a:rPr lang="en-US" altLang="zh-CN" sz="2000" dirty="0" smtClean="0">
                  <a:solidFill>
                    <a:schemeClr val="tx1">
                      <a:lumMod val="65000"/>
                      <a:lumOff val="35000"/>
                    </a:schemeClr>
                  </a:solidFill>
                  <a:latin typeface="Impact" panose="020B0806030902050204" pitchFamily="34" charset="0"/>
                </a:rPr>
                <a:t>03</a:t>
              </a:r>
              <a:endParaRPr lang="zh-CN" altLang="en-US" sz="2000" dirty="0">
                <a:solidFill>
                  <a:schemeClr val="tx1">
                    <a:lumMod val="65000"/>
                    <a:lumOff val="35000"/>
                  </a:schemeClr>
                </a:solidFill>
                <a:latin typeface="Impact" panose="020B0806030902050204" pitchFamily="34" charset="0"/>
              </a:endParaRPr>
            </a:p>
          </p:txBody>
        </p:sp>
      </p:grpSp>
    </p:spTree>
    <p:extLst>
      <p:ext uri="{BB962C8B-B14F-4D97-AF65-F5344CB8AC3E}">
        <p14:creationId xmlns:p14="http://schemas.microsoft.com/office/powerpoint/2010/main" val="1097221967"/>
      </p:ext>
    </p:extLst>
  </p:cSld>
  <p:clrMapOvr>
    <a:masterClrMapping/>
  </p:clrMapOvr>
  <mc:AlternateContent xmlns:mc="http://schemas.openxmlformats.org/markup-compatibility/2006" xmlns:p14="http://schemas.microsoft.com/office/powerpoint/2010/main">
    <mc:Choice Requires="p14">
      <p:transition spd="slow" p14:dur="1400" advTm="8000">
        <p14:doors dir="vert"/>
      </p:transition>
    </mc:Choice>
    <mc:Fallback xmlns="">
      <p:transition spd="slow" advTm="8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randombar(horizontal)">
                                      <p:cBhvr>
                                        <p:cTn id="7" dur="500"/>
                                        <p:tgtEl>
                                          <p:spTgt spid="41"/>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18"/>
                                        </p:tgtEl>
                                        <p:attrNameLst>
                                          <p:attrName>style.visibility</p:attrName>
                                        </p:attrNameLst>
                                      </p:cBhvr>
                                      <p:to>
                                        <p:strVal val="visible"/>
                                      </p:to>
                                    </p:set>
                                    <p:anim calcmode="lin" valueType="num">
                                      <p:cBhvr additive="base">
                                        <p:cTn id="11" dur="750" fill="hold"/>
                                        <p:tgtEl>
                                          <p:spTgt spid="18"/>
                                        </p:tgtEl>
                                        <p:attrNameLst>
                                          <p:attrName>ppt_x</p:attrName>
                                        </p:attrNameLst>
                                      </p:cBhvr>
                                      <p:tavLst>
                                        <p:tav tm="0">
                                          <p:val>
                                            <p:strVal val="0-#ppt_w/2"/>
                                          </p:val>
                                        </p:tav>
                                        <p:tav tm="100000">
                                          <p:val>
                                            <p:strVal val="#ppt_x"/>
                                          </p:val>
                                        </p:tav>
                                      </p:tavLst>
                                    </p:anim>
                                    <p:anim calcmode="lin" valueType="num">
                                      <p:cBhvr additive="base">
                                        <p:cTn id="12" dur="750" fill="hold"/>
                                        <p:tgtEl>
                                          <p:spTgt spid="18"/>
                                        </p:tgtEl>
                                        <p:attrNameLst>
                                          <p:attrName>ppt_y</p:attrName>
                                        </p:attrNameLst>
                                      </p:cBhvr>
                                      <p:tavLst>
                                        <p:tav tm="0">
                                          <p:val>
                                            <p:strVal val="#ppt_y"/>
                                          </p:val>
                                        </p:tav>
                                        <p:tav tm="100000">
                                          <p:val>
                                            <p:strVal val="#ppt_y"/>
                                          </p:val>
                                        </p:tav>
                                      </p:tavLst>
                                    </p:anim>
                                  </p:childTnLst>
                                </p:cTn>
                              </p:par>
                            </p:childTnLst>
                          </p:cTn>
                        </p:par>
                        <p:par>
                          <p:cTn id="13" fill="hold">
                            <p:stCondLst>
                              <p:cond delay="1250"/>
                            </p:stCondLst>
                            <p:childTnLst>
                              <p:par>
                                <p:cTn id="14" presetID="49" presetClass="entr" presetSubtype="0" decel="100000" fill="hold" nodeType="afterEffect">
                                  <p:stCondLst>
                                    <p:cond delay="0"/>
                                  </p:stCondLst>
                                  <p:childTnLst>
                                    <p:set>
                                      <p:cBhvr>
                                        <p:cTn id="15" dur="1" fill="hold">
                                          <p:stCondLst>
                                            <p:cond delay="0"/>
                                          </p:stCondLst>
                                        </p:cTn>
                                        <p:tgtEl>
                                          <p:spTgt spid="46"/>
                                        </p:tgtEl>
                                        <p:attrNameLst>
                                          <p:attrName>style.visibility</p:attrName>
                                        </p:attrNameLst>
                                      </p:cBhvr>
                                      <p:to>
                                        <p:strVal val="visible"/>
                                      </p:to>
                                    </p:set>
                                    <p:anim calcmode="lin" valueType="num">
                                      <p:cBhvr>
                                        <p:cTn id="16" dur="500" fill="hold"/>
                                        <p:tgtEl>
                                          <p:spTgt spid="46"/>
                                        </p:tgtEl>
                                        <p:attrNameLst>
                                          <p:attrName>ppt_w</p:attrName>
                                        </p:attrNameLst>
                                      </p:cBhvr>
                                      <p:tavLst>
                                        <p:tav tm="0">
                                          <p:val>
                                            <p:fltVal val="0"/>
                                          </p:val>
                                        </p:tav>
                                        <p:tav tm="100000">
                                          <p:val>
                                            <p:strVal val="#ppt_w"/>
                                          </p:val>
                                        </p:tav>
                                      </p:tavLst>
                                    </p:anim>
                                    <p:anim calcmode="lin" valueType="num">
                                      <p:cBhvr>
                                        <p:cTn id="17" dur="500" fill="hold"/>
                                        <p:tgtEl>
                                          <p:spTgt spid="46"/>
                                        </p:tgtEl>
                                        <p:attrNameLst>
                                          <p:attrName>ppt_h</p:attrName>
                                        </p:attrNameLst>
                                      </p:cBhvr>
                                      <p:tavLst>
                                        <p:tav tm="0">
                                          <p:val>
                                            <p:fltVal val="0"/>
                                          </p:val>
                                        </p:tav>
                                        <p:tav tm="100000">
                                          <p:val>
                                            <p:strVal val="#ppt_h"/>
                                          </p:val>
                                        </p:tav>
                                      </p:tavLst>
                                    </p:anim>
                                    <p:anim calcmode="lin" valueType="num">
                                      <p:cBhvr>
                                        <p:cTn id="18" dur="500" fill="hold"/>
                                        <p:tgtEl>
                                          <p:spTgt spid="46"/>
                                        </p:tgtEl>
                                        <p:attrNameLst>
                                          <p:attrName>style.rotation</p:attrName>
                                        </p:attrNameLst>
                                      </p:cBhvr>
                                      <p:tavLst>
                                        <p:tav tm="0">
                                          <p:val>
                                            <p:fltVal val="360"/>
                                          </p:val>
                                        </p:tav>
                                        <p:tav tm="100000">
                                          <p:val>
                                            <p:fltVal val="0"/>
                                          </p:val>
                                        </p:tav>
                                      </p:tavLst>
                                    </p:anim>
                                    <p:animEffect transition="in" filter="fade">
                                      <p:cBhvr>
                                        <p:cTn id="19" dur="500"/>
                                        <p:tgtEl>
                                          <p:spTgt spid="46"/>
                                        </p:tgtEl>
                                      </p:cBhvr>
                                    </p:animEffect>
                                  </p:childTnLst>
                                </p:cTn>
                              </p:par>
                            </p:childTnLst>
                          </p:cTn>
                        </p:par>
                        <p:par>
                          <p:cTn id="20" fill="hold">
                            <p:stCondLst>
                              <p:cond delay="1750"/>
                            </p:stCondLst>
                            <p:childTnLst>
                              <p:par>
                                <p:cTn id="21" presetID="2" presetClass="entr" presetSubtype="2" decel="100000" fill="hold" grpId="0" nodeType="afterEffect">
                                  <p:stCondLst>
                                    <p:cond delay="0"/>
                                  </p:stCondLst>
                                  <p:childTnLst>
                                    <p:set>
                                      <p:cBhvr>
                                        <p:cTn id="22" dur="1" fill="hold">
                                          <p:stCondLst>
                                            <p:cond delay="0"/>
                                          </p:stCondLst>
                                        </p:cTn>
                                        <p:tgtEl>
                                          <p:spTgt spid="42"/>
                                        </p:tgtEl>
                                        <p:attrNameLst>
                                          <p:attrName>style.visibility</p:attrName>
                                        </p:attrNameLst>
                                      </p:cBhvr>
                                      <p:to>
                                        <p:strVal val="visible"/>
                                      </p:to>
                                    </p:set>
                                    <p:anim calcmode="lin" valueType="num">
                                      <p:cBhvr additive="base">
                                        <p:cTn id="23" dur="500" fill="hold"/>
                                        <p:tgtEl>
                                          <p:spTgt spid="42"/>
                                        </p:tgtEl>
                                        <p:attrNameLst>
                                          <p:attrName>ppt_x</p:attrName>
                                        </p:attrNameLst>
                                      </p:cBhvr>
                                      <p:tavLst>
                                        <p:tav tm="0">
                                          <p:val>
                                            <p:strVal val="1+#ppt_w/2"/>
                                          </p:val>
                                        </p:tav>
                                        <p:tav tm="100000">
                                          <p:val>
                                            <p:strVal val="#ppt_x"/>
                                          </p:val>
                                        </p:tav>
                                      </p:tavLst>
                                    </p:anim>
                                    <p:anim calcmode="lin" valueType="num">
                                      <p:cBhvr additive="base">
                                        <p:cTn id="24" dur="500" fill="hold"/>
                                        <p:tgtEl>
                                          <p:spTgt spid="42"/>
                                        </p:tgtEl>
                                        <p:attrNameLst>
                                          <p:attrName>ppt_y</p:attrName>
                                        </p:attrNameLst>
                                      </p:cBhvr>
                                      <p:tavLst>
                                        <p:tav tm="0">
                                          <p:val>
                                            <p:strVal val="#ppt_y"/>
                                          </p:val>
                                        </p:tav>
                                        <p:tav tm="100000">
                                          <p:val>
                                            <p:strVal val="#ppt_y"/>
                                          </p:val>
                                        </p:tav>
                                      </p:tavLst>
                                    </p:anim>
                                  </p:childTnLst>
                                </p:cTn>
                              </p:par>
                            </p:childTnLst>
                          </p:cTn>
                        </p:par>
                        <p:par>
                          <p:cTn id="25" fill="hold">
                            <p:stCondLst>
                              <p:cond delay="2250"/>
                            </p:stCondLst>
                            <p:childTnLst>
                              <p:par>
                                <p:cTn id="26" presetID="49" presetClass="entr" presetSubtype="0" decel="100000" fill="hold" nodeType="afterEffect">
                                  <p:stCondLst>
                                    <p:cond delay="0"/>
                                  </p:stCondLst>
                                  <p:childTnLst>
                                    <p:set>
                                      <p:cBhvr>
                                        <p:cTn id="27" dur="1" fill="hold">
                                          <p:stCondLst>
                                            <p:cond delay="0"/>
                                          </p:stCondLst>
                                        </p:cTn>
                                        <p:tgtEl>
                                          <p:spTgt spid="52"/>
                                        </p:tgtEl>
                                        <p:attrNameLst>
                                          <p:attrName>style.visibility</p:attrName>
                                        </p:attrNameLst>
                                      </p:cBhvr>
                                      <p:to>
                                        <p:strVal val="visible"/>
                                      </p:to>
                                    </p:set>
                                    <p:anim calcmode="lin" valueType="num">
                                      <p:cBhvr>
                                        <p:cTn id="28" dur="500" fill="hold"/>
                                        <p:tgtEl>
                                          <p:spTgt spid="52"/>
                                        </p:tgtEl>
                                        <p:attrNameLst>
                                          <p:attrName>ppt_w</p:attrName>
                                        </p:attrNameLst>
                                      </p:cBhvr>
                                      <p:tavLst>
                                        <p:tav tm="0">
                                          <p:val>
                                            <p:fltVal val="0"/>
                                          </p:val>
                                        </p:tav>
                                        <p:tav tm="100000">
                                          <p:val>
                                            <p:strVal val="#ppt_w"/>
                                          </p:val>
                                        </p:tav>
                                      </p:tavLst>
                                    </p:anim>
                                    <p:anim calcmode="lin" valueType="num">
                                      <p:cBhvr>
                                        <p:cTn id="29" dur="500" fill="hold"/>
                                        <p:tgtEl>
                                          <p:spTgt spid="52"/>
                                        </p:tgtEl>
                                        <p:attrNameLst>
                                          <p:attrName>ppt_h</p:attrName>
                                        </p:attrNameLst>
                                      </p:cBhvr>
                                      <p:tavLst>
                                        <p:tav tm="0">
                                          <p:val>
                                            <p:fltVal val="0"/>
                                          </p:val>
                                        </p:tav>
                                        <p:tav tm="100000">
                                          <p:val>
                                            <p:strVal val="#ppt_h"/>
                                          </p:val>
                                        </p:tav>
                                      </p:tavLst>
                                    </p:anim>
                                    <p:anim calcmode="lin" valueType="num">
                                      <p:cBhvr>
                                        <p:cTn id="30" dur="500" fill="hold"/>
                                        <p:tgtEl>
                                          <p:spTgt spid="52"/>
                                        </p:tgtEl>
                                        <p:attrNameLst>
                                          <p:attrName>style.rotation</p:attrName>
                                        </p:attrNameLst>
                                      </p:cBhvr>
                                      <p:tavLst>
                                        <p:tav tm="0">
                                          <p:val>
                                            <p:fltVal val="360"/>
                                          </p:val>
                                        </p:tav>
                                        <p:tav tm="100000">
                                          <p:val>
                                            <p:fltVal val="0"/>
                                          </p:val>
                                        </p:tav>
                                      </p:tavLst>
                                    </p:anim>
                                    <p:animEffect transition="in" filter="fade">
                                      <p:cBhvr>
                                        <p:cTn id="31" dur="500"/>
                                        <p:tgtEl>
                                          <p:spTgt spid="52"/>
                                        </p:tgtEl>
                                      </p:cBhvr>
                                    </p:animEffect>
                                  </p:childTnLst>
                                </p:cTn>
                              </p:par>
                            </p:childTnLst>
                          </p:cTn>
                        </p:par>
                        <p:par>
                          <p:cTn id="32" fill="hold">
                            <p:stCondLst>
                              <p:cond delay="2750"/>
                            </p:stCondLst>
                            <p:childTnLst>
                              <p:par>
                                <p:cTn id="33" presetID="2" presetClass="entr" presetSubtype="2" decel="100000" fill="hold" grpId="0" nodeType="afterEffect">
                                  <p:stCondLst>
                                    <p:cond delay="0"/>
                                  </p:stCondLst>
                                  <p:childTnLst>
                                    <p:set>
                                      <p:cBhvr>
                                        <p:cTn id="34" dur="1" fill="hold">
                                          <p:stCondLst>
                                            <p:cond delay="0"/>
                                          </p:stCondLst>
                                        </p:cTn>
                                        <p:tgtEl>
                                          <p:spTgt spid="43"/>
                                        </p:tgtEl>
                                        <p:attrNameLst>
                                          <p:attrName>style.visibility</p:attrName>
                                        </p:attrNameLst>
                                      </p:cBhvr>
                                      <p:to>
                                        <p:strVal val="visible"/>
                                      </p:to>
                                    </p:set>
                                    <p:anim calcmode="lin" valueType="num">
                                      <p:cBhvr additive="base">
                                        <p:cTn id="35" dur="500" fill="hold"/>
                                        <p:tgtEl>
                                          <p:spTgt spid="43"/>
                                        </p:tgtEl>
                                        <p:attrNameLst>
                                          <p:attrName>ppt_x</p:attrName>
                                        </p:attrNameLst>
                                      </p:cBhvr>
                                      <p:tavLst>
                                        <p:tav tm="0">
                                          <p:val>
                                            <p:strVal val="1+#ppt_w/2"/>
                                          </p:val>
                                        </p:tav>
                                        <p:tav tm="100000">
                                          <p:val>
                                            <p:strVal val="#ppt_x"/>
                                          </p:val>
                                        </p:tav>
                                      </p:tavLst>
                                    </p:anim>
                                    <p:anim calcmode="lin" valueType="num">
                                      <p:cBhvr additive="base">
                                        <p:cTn id="36" dur="500" fill="hold"/>
                                        <p:tgtEl>
                                          <p:spTgt spid="43"/>
                                        </p:tgtEl>
                                        <p:attrNameLst>
                                          <p:attrName>ppt_y</p:attrName>
                                        </p:attrNameLst>
                                      </p:cBhvr>
                                      <p:tavLst>
                                        <p:tav tm="0">
                                          <p:val>
                                            <p:strVal val="#ppt_y"/>
                                          </p:val>
                                        </p:tav>
                                        <p:tav tm="100000">
                                          <p:val>
                                            <p:strVal val="#ppt_y"/>
                                          </p:val>
                                        </p:tav>
                                      </p:tavLst>
                                    </p:anim>
                                  </p:childTnLst>
                                </p:cTn>
                              </p:par>
                            </p:childTnLst>
                          </p:cTn>
                        </p:par>
                        <p:par>
                          <p:cTn id="37" fill="hold">
                            <p:stCondLst>
                              <p:cond delay="3250"/>
                            </p:stCondLst>
                            <p:childTnLst>
                              <p:par>
                                <p:cTn id="38" presetID="49" presetClass="entr" presetSubtype="0" decel="100000" fill="hold" nodeType="afterEffect">
                                  <p:stCondLst>
                                    <p:cond delay="0"/>
                                  </p:stCondLst>
                                  <p:childTnLst>
                                    <p:set>
                                      <p:cBhvr>
                                        <p:cTn id="39" dur="1" fill="hold">
                                          <p:stCondLst>
                                            <p:cond delay="0"/>
                                          </p:stCondLst>
                                        </p:cTn>
                                        <p:tgtEl>
                                          <p:spTgt spid="55"/>
                                        </p:tgtEl>
                                        <p:attrNameLst>
                                          <p:attrName>style.visibility</p:attrName>
                                        </p:attrNameLst>
                                      </p:cBhvr>
                                      <p:to>
                                        <p:strVal val="visible"/>
                                      </p:to>
                                    </p:set>
                                    <p:anim calcmode="lin" valueType="num">
                                      <p:cBhvr>
                                        <p:cTn id="40" dur="500" fill="hold"/>
                                        <p:tgtEl>
                                          <p:spTgt spid="55"/>
                                        </p:tgtEl>
                                        <p:attrNameLst>
                                          <p:attrName>ppt_w</p:attrName>
                                        </p:attrNameLst>
                                      </p:cBhvr>
                                      <p:tavLst>
                                        <p:tav tm="0">
                                          <p:val>
                                            <p:fltVal val="0"/>
                                          </p:val>
                                        </p:tav>
                                        <p:tav tm="100000">
                                          <p:val>
                                            <p:strVal val="#ppt_w"/>
                                          </p:val>
                                        </p:tav>
                                      </p:tavLst>
                                    </p:anim>
                                    <p:anim calcmode="lin" valueType="num">
                                      <p:cBhvr>
                                        <p:cTn id="41" dur="500" fill="hold"/>
                                        <p:tgtEl>
                                          <p:spTgt spid="55"/>
                                        </p:tgtEl>
                                        <p:attrNameLst>
                                          <p:attrName>ppt_h</p:attrName>
                                        </p:attrNameLst>
                                      </p:cBhvr>
                                      <p:tavLst>
                                        <p:tav tm="0">
                                          <p:val>
                                            <p:fltVal val="0"/>
                                          </p:val>
                                        </p:tav>
                                        <p:tav tm="100000">
                                          <p:val>
                                            <p:strVal val="#ppt_h"/>
                                          </p:val>
                                        </p:tav>
                                      </p:tavLst>
                                    </p:anim>
                                    <p:anim calcmode="lin" valueType="num">
                                      <p:cBhvr>
                                        <p:cTn id="42" dur="500" fill="hold"/>
                                        <p:tgtEl>
                                          <p:spTgt spid="55"/>
                                        </p:tgtEl>
                                        <p:attrNameLst>
                                          <p:attrName>style.rotation</p:attrName>
                                        </p:attrNameLst>
                                      </p:cBhvr>
                                      <p:tavLst>
                                        <p:tav tm="0">
                                          <p:val>
                                            <p:fltVal val="360"/>
                                          </p:val>
                                        </p:tav>
                                        <p:tav tm="100000">
                                          <p:val>
                                            <p:fltVal val="0"/>
                                          </p:val>
                                        </p:tav>
                                      </p:tavLst>
                                    </p:anim>
                                    <p:animEffect transition="in" filter="fade">
                                      <p:cBhvr>
                                        <p:cTn id="43" dur="500"/>
                                        <p:tgtEl>
                                          <p:spTgt spid="55"/>
                                        </p:tgtEl>
                                      </p:cBhvr>
                                    </p:animEffect>
                                  </p:childTnLst>
                                </p:cTn>
                              </p:par>
                            </p:childTnLst>
                          </p:cTn>
                        </p:par>
                        <p:par>
                          <p:cTn id="44" fill="hold">
                            <p:stCondLst>
                              <p:cond delay="3750"/>
                            </p:stCondLst>
                            <p:childTnLst>
                              <p:par>
                                <p:cTn id="45" presetID="2" presetClass="entr" presetSubtype="2" decel="100000" fill="hold" grpId="0" nodeType="afterEffect">
                                  <p:stCondLst>
                                    <p:cond delay="0"/>
                                  </p:stCondLst>
                                  <p:childTnLst>
                                    <p:set>
                                      <p:cBhvr>
                                        <p:cTn id="46" dur="1" fill="hold">
                                          <p:stCondLst>
                                            <p:cond delay="0"/>
                                          </p:stCondLst>
                                        </p:cTn>
                                        <p:tgtEl>
                                          <p:spTgt spid="44"/>
                                        </p:tgtEl>
                                        <p:attrNameLst>
                                          <p:attrName>style.visibility</p:attrName>
                                        </p:attrNameLst>
                                      </p:cBhvr>
                                      <p:to>
                                        <p:strVal val="visible"/>
                                      </p:to>
                                    </p:set>
                                    <p:anim calcmode="lin" valueType="num">
                                      <p:cBhvr additive="base">
                                        <p:cTn id="47" dur="500" fill="hold"/>
                                        <p:tgtEl>
                                          <p:spTgt spid="44"/>
                                        </p:tgtEl>
                                        <p:attrNameLst>
                                          <p:attrName>ppt_x</p:attrName>
                                        </p:attrNameLst>
                                      </p:cBhvr>
                                      <p:tavLst>
                                        <p:tav tm="0">
                                          <p:val>
                                            <p:strVal val="1+#ppt_w/2"/>
                                          </p:val>
                                        </p:tav>
                                        <p:tav tm="100000">
                                          <p:val>
                                            <p:strVal val="#ppt_x"/>
                                          </p:val>
                                        </p:tav>
                                      </p:tavLst>
                                    </p:anim>
                                    <p:anim calcmode="lin" valueType="num">
                                      <p:cBhvr additive="base">
                                        <p:cTn id="48" dur="500" fill="hold"/>
                                        <p:tgtEl>
                                          <p:spTgt spid="4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18" grpId="0"/>
      <p:bldP spid="42" grpId="0" animBg="1"/>
      <p:bldP spid="43" grpId="0" animBg="1"/>
      <p:bldP spid="44"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557205" y="1023734"/>
            <a:ext cx="6586815" cy="1404000"/>
          </a:xfrm>
          <a:custGeom>
            <a:avLst/>
            <a:gdLst/>
            <a:ahLst/>
            <a:cxnLst/>
            <a:rect l="l" t="t" r="r" b="b"/>
            <a:pathLst>
              <a:path w="6586815" h="1404000">
                <a:moveTo>
                  <a:pt x="810600" y="0"/>
                </a:moveTo>
                <a:lnTo>
                  <a:pt x="6586815" y="0"/>
                </a:lnTo>
                <a:lnTo>
                  <a:pt x="6586815" y="1404000"/>
                </a:lnTo>
                <a:lnTo>
                  <a:pt x="0" y="1404000"/>
                </a:ln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0" y="2931790"/>
            <a:ext cx="4284268" cy="1404000"/>
          </a:xfrm>
          <a:custGeom>
            <a:avLst/>
            <a:gdLst/>
            <a:ahLst/>
            <a:cxnLst/>
            <a:rect l="l" t="t" r="r" b="b"/>
            <a:pathLst>
              <a:path w="4284268" h="1404000">
                <a:moveTo>
                  <a:pt x="0" y="0"/>
                </a:moveTo>
                <a:lnTo>
                  <a:pt x="4284268" y="0"/>
                </a:lnTo>
                <a:lnTo>
                  <a:pt x="3473668" y="1404000"/>
                </a:lnTo>
                <a:lnTo>
                  <a:pt x="0" y="1404000"/>
                </a:ln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0" y="1491630"/>
            <a:ext cx="7959928" cy="2268000"/>
          </a:xfrm>
          <a:custGeom>
            <a:avLst/>
            <a:gdLst/>
            <a:ahLst/>
            <a:cxnLst/>
            <a:rect l="l" t="t" r="r" b="b"/>
            <a:pathLst>
              <a:path w="7959928" h="2268000">
                <a:moveTo>
                  <a:pt x="0" y="0"/>
                </a:moveTo>
                <a:lnTo>
                  <a:pt x="7959928" y="0"/>
                </a:lnTo>
                <a:lnTo>
                  <a:pt x="6650498" y="2268000"/>
                </a:lnTo>
                <a:lnTo>
                  <a:pt x="0" y="2268000"/>
                </a:ln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9"/>
          <p:cNvSpPr txBox="1"/>
          <p:nvPr/>
        </p:nvSpPr>
        <p:spPr>
          <a:xfrm>
            <a:off x="592932" y="2859785"/>
            <a:ext cx="1045557" cy="461665"/>
          </a:xfrm>
          <a:prstGeom prst="rect">
            <a:avLst/>
          </a:prstGeom>
          <a:noFill/>
        </p:spPr>
        <p:txBody>
          <a:bodyPr wrap="square" rtlCol="0">
            <a:spAutoFit/>
          </a:bodyPr>
          <a:lstStyle/>
          <a:p>
            <a:pPr algn="ctr"/>
            <a:r>
              <a:rPr lang="en-US" altLang="zh-CN" sz="2400" dirty="0" smtClean="0">
                <a:solidFill>
                  <a:schemeClr val="bg1"/>
                </a:solidFill>
              </a:rPr>
              <a:t>PART</a:t>
            </a:r>
            <a:endParaRPr lang="zh-CN" altLang="en-US" sz="2400" dirty="0">
              <a:solidFill>
                <a:schemeClr val="bg1"/>
              </a:solidFill>
            </a:endParaRPr>
          </a:p>
        </p:txBody>
      </p:sp>
      <p:sp>
        <p:nvSpPr>
          <p:cNvPr id="11" name="TextBox 10"/>
          <p:cNvSpPr txBox="1"/>
          <p:nvPr/>
        </p:nvSpPr>
        <p:spPr>
          <a:xfrm>
            <a:off x="1375073" y="1683906"/>
            <a:ext cx="1672408" cy="1862048"/>
          </a:xfrm>
          <a:prstGeom prst="rect">
            <a:avLst/>
          </a:prstGeom>
          <a:noFill/>
        </p:spPr>
        <p:txBody>
          <a:bodyPr wrap="square" rtlCol="0">
            <a:spAutoFit/>
          </a:bodyPr>
          <a:lstStyle/>
          <a:p>
            <a:pPr algn="ctr"/>
            <a:r>
              <a:rPr lang="en-US" altLang="zh-CN" sz="11500" dirty="0">
                <a:solidFill>
                  <a:schemeClr val="bg1"/>
                </a:solidFill>
                <a:latin typeface="Impact" panose="020B0806030902050204" pitchFamily="34" charset="0"/>
              </a:rPr>
              <a:t>1</a:t>
            </a:r>
            <a:endParaRPr lang="zh-CN" altLang="en-US" sz="11500" dirty="0">
              <a:solidFill>
                <a:schemeClr val="bg1"/>
              </a:solidFill>
              <a:latin typeface="Impact" panose="020B0806030902050204" pitchFamily="34" charset="0"/>
            </a:endParaRPr>
          </a:p>
        </p:txBody>
      </p:sp>
      <p:sp>
        <p:nvSpPr>
          <p:cNvPr id="12" name="TextBox 11"/>
          <p:cNvSpPr txBox="1"/>
          <p:nvPr/>
        </p:nvSpPr>
        <p:spPr>
          <a:xfrm>
            <a:off x="2555753" y="2342224"/>
            <a:ext cx="3585404" cy="553998"/>
          </a:xfrm>
          <a:prstGeom prst="rect">
            <a:avLst/>
          </a:prstGeom>
          <a:noFill/>
        </p:spPr>
        <p:txBody>
          <a:bodyPr wrap="square" rtlCol="0">
            <a:spAutoFit/>
          </a:bodyPr>
          <a:lstStyle/>
          <a:p>
            <a:pPr algn="ctr"/>
            <a:r>
              <a:rPr lang="en-US" altLang="zh-CN" sz="3000" b="1" dirty="0" smtClean="0">
                <a:solidFill>
                  <a:schemeClr val="bg1"/>
                </a:solidFill>
                <a:latin typeface="+mj-ea"/>
                <a:ea typeface="+mj-ea"/>
              </a:rPr>
              <a:t>Background</a:t>
            </a:r>
            <a:endParaRPr lang="zh-CN" altLang="en-US" sz="3000" b="1" dirty="0">
              <a:solidFill>
                <a:schemeClr val="bg1"/>
              </a:solidFill>
              <a:latin typeface="+mj-ea"/>
              <a:ea typeface="+mj-ea"/>
            </a:endParaRPr>
          </a:p>
        </p:txBody>
      </p:sp>
      <p:sp>
        <p:nvSpPr>
          <p:cNvPr id="21" name="矩形 20"/>
          <p:cNvSpPr/>
          <p:nvPr/>
        </p:nvSpPr>
        <p:spPr>
          <a:xfrm>
            <a:off x="8251155" y="1356638"/>
            <a:ext cx="447057" cy="738192"/>
          </a:xfrm>
          <a:custGeom>
            <a:avLst/>
            <a:gdLst/>
            <a:ahLst/>
            <a:cxnLst/>
            <a:rect l="l" t="t" r="r" b="b"/>
            <a:pathLst>
              <a:path w="447057" h="738192">
                <a:moveTo>
                  <a:pt x="77961" y="0"/>
                </a:moveTo>
                <a:lnTo>
                  <a:pt x="447057" y="369096"/>
                </a:lnTo>
                <a:lnTo>
                  <a:pt x="77961" y="738192"/>
                </a:lnTo>
                <a:lnTo>
                  <a:pt x="0" y="660231"/>
                </a:lnTo>
                <a:lnTo>
                  <a:pt x="293910" y="366322"/>
                </a:lnTo>
                <a:lnTo>
                  <a:pt x="2775" y="7518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35365066"/>
      </p:ext>
    </p:extLst>
  </p:cSld>
  <p:clrMapOvr>
    <a:masterClrMapping/>
  </p:clrMapOvr>
  <mc:AlternateContent xmlns:mc="http://schemas.openxmlformats.org/markup-compatibility/2006" xmlns:p14="http://schemas.microsoft.com/office/powerpoint/2010/main">
    <mc:Choice Requires="p14">
      <p:transition spd="slow" p14:dur="1600" advTm="6000">
        <p:blinds dir="vert"/>
      </p:transition>
    </mc:Choice>
    <mc:Fallback xmlns="">
      <p:transition spd="slow" advTm="600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right)">
                                      <p:cBhvr>
                                        <p:cTn id="7" dur="1000"/>
                                        <p:tgtEl>
                                          <p:spTgt spid="4"/>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left)">
                                      <p:cBhvr>
                                        <p:cTn id="10" dur="1000"/>
                                        <p:tgtEl>
                                          <p:spTgt spid="7"/>
                                        </p:tgtEl>
                                      </p:cBhvr>
                                    </p:animEffect>
                                  </p:childTnLst>
                                </p:cTn>
                              </p:par>
                            </p:childTnLst>
                          </p:cTn>
                        </p:par>
                        <p:par>
                          <p:cTn id="11" fill="hold">
                            <p:stCondLst>
                              <p:cond delay="1000"/>
                            </p:stCondLst>
                            <p:childTnLst>
                              <p:par>
                                <p:cTn id="12" presetID="2" presetClass="entr" presetSubtype="8" fill="hold" grpId="0" nodeType="after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additive="base">
                                        <p:cTn id="14" dur="1000" fill="hold"/>
                                        <p:tgtEl>
                                          <p:spTgt spid="8"/>
                                        </p:tgtEl>
                                        <p:attrNameLst>
                                          <p:attrName>ppt_x</p:attrName>
                                        </p:attrNameLst>
                                      </p:cBhvr>
                                      <p:tavLst>
                                        <p:tav tm="0">
                                          <p:val>
                                            <p:strVal val="0-#ppt_w/2"/>
                                          </p:val>
                                        </p:tav>
                                        <p:tav tm="100000">
                                          <p:val>
                                            <p:strVal val="#ppt_x"/>
                                          </p:val>
                                        </p:tav>
                                      </p:tavLst>
                                    </p:anim>
                                    <p:anim calcmode="lin" valueType="num">
                                      <p:cBhvr additive="base">
                                        <p:cTn id="15" dur="1000" fill="hold"/>
                                        <p:tgtEl>
                                          <p:spTgt spid="8"/>
                                        </p:tgtEl>
                                        <p:attrNameLst>
                                          <p:attrName>ppt_y</p:attrName>
                                        </p:attrNameLst>
                                      </p:cBhvr>
                                      <p:tavLst>
                                        <p:tav tm="0">
                                          <p:val>
                                            <p:strVal val="#ppt_y"/>
                                          </p:val>
                                        </p:tav>
                                        <p:tav tm="100000">
                                          <p:val>
                                            <p:strVal val="#ppt_y"/>
                                          </p:val>
                                        </p:tav>
                                      </p:tavLst>
                                    </p:anim>
                                  </p:childTnLst>
                                </p:cTn>
                              </p:par>
                            </p:childTnLst>
                          </p:cTn>
                        </p:par>
                        <p:par>
                          <p:cTn id="16" fill="hold">
                            <p:stCondLst>
                              <p:cond delay="2000"/>
                            </p:stCondLst>
                            <p:childTnLst>
                              <p:par>
                                <p:cTn id="17" presetID="2" presetClass="entr" presetSubtype="8" fill="hold" grpId="0" nodeType="afterEffect">
                                  <p:stCondLst>
                                    <p:cond delay="0"/>
                                  </p:stCondLst>
                                  <p:childTnLst>
                                    <p:set>
                                      <p:cBhvr>
                                        <p:cTn id="18" dur="1" fill="hold">
                                          <p:stCondLst>
                                            <p:cond delay="0"/>
                                          </p:stCondLst>
                                        </p:cTn>
                                        <p:tgtEl>
                                          <p:spTgt spid="21"/>
                                        </p:tgtEl>
                                        <p:attrNameLst>
                                          <p:attrName>style.visibility</p:attrName>
                                        </p:attrNameLst>
                                      </p:cBhvr>
                                      <p:to>
                                        <p:strVal val="visible"/>
                                      </p:to>
                                    </p:set>
                                    <p:anim calcmode="lin" valueType="num">
                                      <p:cBhvr additive="base">
                                        <p:cTn id="19" dur="500" fill="hold"/>
                                        <p:tgtEl>
                                          <p:spTgt spid="21"/>
                                        </p:tgtEl>
                                        <p:attrNameLst>
                                          <p:attrName>ppt_x</p:attrName>
                                        </p:attrNameLst>
                                      </p:cBhvr>
                                      <p:tavLst>
                                        <p:tav tm="0">
                                          <p:val>
                                            <p:strVal val="0-#ppt_w/2"/>
                                          </p:val>
                                        </p:tav>
                                        <p:tav tm="100000">
                                          <p:val>
                                            <p:strVal val="#ppt_x"/>
                                          </p:val>
                                        </p:tav>
                                      </p:tavLst>
                                    </p:anim>
                                    <p:anim calcmode="lin" valueType="num">
                                      <p:cBhvr additive="base">
                                        <p:cTn id="20" dur="500" fill="hold"/>
                                        <p:tgtEl>
                                          <p:spTgt spid="21"/>
                                        </p:tgtEl>
                                        <p:attrNameLst>
                                          <p:attrName>ppt_y</p:attrName>
                                        </p:attrNameLst>
                                      </p:cBhvr>
                                      <p:tavLst>
                                        <p:tav tm="0">
                                          <p:val>
                                            <p:strVal val="#ppt_y"/>
                                          </p:val>
                                        </p:tav>
                                        <p:tav tm="100000">
                                          <p:val>
                                            <p:strVal val="#ppt_y"/>
                                          </p:val>
                                        </p:tav>
                                      </p:tavLst>
                                    </p:anim>
                                  </p:childTnLst>
                                </p:cTn>
                              </p:par>
                            </p:childTnLst>
                          </p:cTn>
                        </p:par>
                        <p:par>
                          <p:cTn id="21" fill="hold">
                            <p:stCondLst>
                              <p:cond delay="2500"/>
                            </p:stCondLst>
                            <p:childTnLst>
                              <p:par>
                                <p:cTn id="22" presetID="42" presetClass="entr" presetSubtype="0" fill="hold" grpId="0" nodeType="after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750"/>
                                        <p:tgtEl>
                                          <p:spTgt spid="10"/>
                                        </p:tgtEl>
                                      </p:cBhvr>
                                    </p:animEffect>
                                    <p:anim calcmode="lin" valueType="num">
                                      <p:cBhvr>
                                        <p:cTn id="25" dur="750" fill="hold"/>
                                        <p:tgtEl>
                                          <p:spTgt spid="10"/>
                                        </p:tgtEl>
                                        <p:attrNameLst>
                                          <p:attrName>ppt_x</p:attrName>
                                        </p:attrNameLst>
                                      </p:cBhvr>
                                      <p:tavLst>
                                        <p:tav tm="0">
                                          <p:val>
                                            <p:strVal val="#ppt_x"/>
                                          </p:val>
                                        </p:tav>
                                        <p:tav tm="100000">
                                          <p:val>
                                            <p:strVal val="#ppt_x"/>
                                          </p:val>
                                        </p:tav>
                                      </p:tavLst>
                                    </p:anim>
                                    <p:anim calcmode="lin" valueType="num">
                                      <p:cBhvr>
                                        <p:cTn id="26" dur="750" fill="hold"/>
                                        <p:tgtEl>
                                          <p:spTgt spid="10"/>
                                        </p:tgtEl>
                                        <p:attrNameLst>
                                          <p:attrName>ppt_y</p:attrName>
                                        </p:attrNameLst>
                                      </p:cBhvr>
                                      <p:tavLst>
                                        <p:tav tm="0">
                                          <p:val>
                                            <p:strVal val="#ppt_y+.1"/>
                                          </p:val>
                                        </p:tav>
                                        <p:tav tm="100000">
                                          <p:val>
                                            <p:strVal val="#ppt_y"/>
                                          </p:val>
                                        </p:tav>
                                      </p:tavLst>
                                    </p:anim>
                                  </p:childTnLst>
                                </p:cTn>
                              </p:par>
                            </p:childTnLst>
                          </p:cTn>
                        </p:par>
                        <p:par>
                          <p:cTn id="27" fill="hold">
                            <p:stCondLst>
                              <p:cond delay="3250"/>
                            </p:stCondLst>
                            <p:childTnLst>
                              <p:par>
                                <p:cTn id="28" presetID="49" presetClass="entr" presetSubtype="0" decel="100000" fill="hold" grpId="0" nodeType="afterEffect">
                                  <p:stCondLst>
                                    <p:cond delay="0"/>
                                  </p:stCondLst>
                                  <p:childTnLst>
                                    <p:set>
                                      <p:cBhvr>
                                        <p:cTn id="29" dur="1" fill="hold">
                                          <p:stCondLst>
                                            <p:cond delay="0"/>
                                          </p:stCondLst>
                                        </p:cTn>
                                        <p:tgtEl>
                                          <p:spTgt spid="11"/>
                                        </p:tgtEl>
                                        <p:attrNameLst>
                                          <p:attrName>style.visibility</p:attrName>
                                        </p:attrNameLst>
                                      </p:cBhvr>
                                      <p:to>
                                        <p:strVal val="visible"/>
                                      </p:to>
                                    </p:set>
                                    <p:anim calcmode="lin" valueType="num">
                                      <p:cBhvr>
                                        <p:cTn id="30" dur="500" fill="hold"/>
                                        <p:tgtEl>
                                          <p:spTgt spid="11"/>
                                        </p:tgtEl>
                                        <p:attrNameLst>
                                          <p:attrName>ppt_w</p:attrName>
                                        </p:attrNameLst>
                                      </p:cBhvr>
                                      <p:tavLst>
                                        <p:tav tm="0">
                                          <p:val>
                                            <p:fltVal val="0"/>
                                          </p:val>
                                        </p:tav>
                                        <p:tav tm="100000">
                                          <p:val>
                                            <p:strVal val="#ppt_w"/>
                                          </p:val>
                                        </p:tav>
                                      </p:tavLst>
                                    </p:anim>
                                    <p:anim calcmode="lin" valueType="num">
                                      <p:cBhvr>
                                        <p:cTn id="31" dur="500" fill="hold"/>
                                        <p:tgtEl>
                                          <p:spTgt spid="11"/>
                                        </p:tgtEl>
                                        <p:attrNameLst>
                                          <p:attrName>ppt_h</p:attrName>
                                        </p:attrNameLst>
                                      </p:cBhvr>
                                      <p:tavLst>
                                        <p:tav tm="0">
                                          <p:val>
                                            <p:fltVal val="0"/>
                                          </p:val>
                                        </p:tav>
                                        <p:tav tm="100000">
                                          <p:val>
                                            <p:strVal val="#ppt_h"/>
                                          </p:val>
                                        </p:tav>
                                      </p:tavLst>
                                    </p:anim>
                                    <p:anim calcmode="lin" valueType="num">
                                      <p:cBhvr>
                                        <p:cTn id="32" dur="500" fill="hold"/>
                                        <p:tgtEl>
                                          <p:spTgt spid="11"/>
                                        </p:tgtEl>
                                        <p:attrNameLst>
                                          <p:attrName>style.rotation</p:attrName>
                                        </p:attrNameLst>
                                      </p:cBhvr>
                                      <p:tavLst>
                                        <p:tav tm="0">
                                          <p:val>
                                            <p:fltVal val="360"/>
                                          </p:val>
                                        </p:tav>
                                        <p:tav tm="100000">
                                          <p:val>
                                            <p:fltVal val="0"/>
                                          </p:val>
                                        </p:tav>
                                      </p:tavLst>
                                    </p:anim>
                                    <p:animEffect transition="in" filter="fade">
                                      <p:cBhvr>
                                        <p:cTn id="33" dur="500"/>
                                        <p:tgtEl>
                                          <p:spTgt spid="11"/>
                                        </p:tgtEl>
                                      </p:cBhvr>
                                    </p:animEffect>
                                  </p:childTnLst>
                                </p:cTn>
                              </p:par>
                            </p:childTnLst>
                          </p:cTn>
                        </p:par>
                        <p:par>
                          <p:cTn id="34" fill="hold">
                            <p:stCondLst>
                              <p:cond delay="3750"/>
                            </p:stCondLst>
                            <p:childTnLst>
                              <p:par>
                                <p:cTn id="35" presetID="12" presetClass="entr" presetSubtype="8" fill="hold" grpId="0" nodeType="afterEffect">
                                  <p:stCondLst>
                                    <p:cond delay="0"/>
                                  </p:stCondLst>
                                  <p:childTnLst>
                                    <p:set>
                                      <p:cBhvr>
                                        <p:cTn id="36" dur="1" fill="hold">
                                          <p:stCondLst>
                                            <p:cond delay="0"/>
                                          </p:stCondLst>
                                        </p:cTn>
                                        <p:tgtEl>
                                          <p:spTgt spid="12"/>
                                        </p:tgtEl>
                                        <p:attrNameLst>
                                          <p:attrName>style.visibility</p:attrName>
                                        </p:attrNameLst>
                                      </p:cBhvr>
                                      <p:to>
                                        <p:strVal val="visible"/>
                                      </p:to>
                                    </p:set>
                                    <p:anim calcmode="lin" valueType="num">
                                      <p:cBhvr additive="base">
                                        <p:cTn id="37" dur="500"/>
                                        <p:tgtEl>
                                          <p:spTgt spid="12"/>
                                        </p:tgtEl>
                                        <p:attrNameLst>
                                          <p:attrName>ppt_x</p:attrName>
                                        </p:attrNameLst>
                                      </p:cBhvr>
                                      <p:tavLst>
                                        <p:tav tm="0">
                                          <p:val>
                                            <p:strVal val="#ppt_x-#ppt_w*1.125000"/>
                                          </p:val>
                                        </p:tav>
                                        <p:tav tm="100000">
                                          <p:val>
                                            <p:strVal val="#ppt_x"/>
                                          </p:val>
                                        </p:tav>
                                      </p:tavLst>
                                    </p:anim>
                                    <p:animEffect transition="in" filter="wipe(right)">
                                      <p:cBhvr>
                                        <p:cTn id="3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P spid="8" grpId="0" animBg="1"/>
      <p:bldP spid="10" grpId="0"/>
      <p:bldP spid="11" grpId="0"/>
      <p:bldP spid="12" grpId="0"/>
      <p:bldP spid="21"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MH_Text_1"/>
          <p:cNvSpPr>
            <a:spLocks noChangeArrowheads="1"/>
          </p:cNvSpPr>
          <p:nvPr>
            <p:custDataLst>
              <p:tags r:id="rId1"/>
            </p:custDataLst>
          </p:nvPr>
        </p:nvSpPr>
        <p:spPr bwMode="auto">
          <a:xfrm>
            <a:off x="5868144" y="2090292"/>
            <a:ext cx="3275856" cy="1777602"/>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lIns="101708" tIns="50853" rIns="101708" bIns="50853">
            <a:noAutofit/>
          </a:bodyPr>
          <a:lstStyle/>
          <a:p>
            <a:pPr fontAlgn="base">
              <a:lnSpc>
                <a:spcPct val="150000"/>
              </a:lnSpc>
              <a:spcBef>
                <a:spcPct val="0"/>
              </a:spcBef>
              <a:spcAft>
                <a:spcPct val="0"/>
              </a:spcAft>
            </a:pPr>
            <a:r>
              <a:rPr lang="zh-CN" altLang="en-US" sz="1100" dirty="0" smtClean="0">
                <a:solidFill>
                  <a:schemeClr val="bg1"/>
                </a:solidFill>
                <a:latin typeface="Arial"/>
                <a:cs typeface="+mn-ea"/>
              </a:rPr>
              <a:t>。</a:t>
            </a:r>
            <a:endParaRPr lang="zh-CN" altLang="en-US" sz="1100" dirty="0">
              <a:solidFill>
                <a:schemeClr val="bg1"/>
              </a:solidFill>
              <a:latin typeface="Arial"/>
              <a:cs typeface="+mn-ea"/>
            </a:endParaRPr>
          </a:p>
        </p:txBody>
      </p:sp>
      <p:cxnSp>
        <p:nvCxnSpPr>
          <p:cNvPr id="4" name="直线连接符 3"/>
          <p:cNvCxnSpPr/>
          <p:nvPr/>
        </p:nvCxnSpPr>
        <p:spPr>
          <a:xfrm>
            <a:off x="755576" y="699542"/>
            <a:ext cx="3096344" cy="0"/>
          </a:xfrm>
          <a:prstGeom prst="line">
            <a:avLst/>
          </a:prstGeom>
        </p:spPr>
        <p:style>
          <a:lnRef idx="1">
            <a:schemeClr val="accent6"/>
          </a:lnRef>
          <a:fillRef idx="0">
            <a:schemeClr val="accent6"/>
          </a:fillRef>
          <a:effectRef idx="0">
            <a:schemeClr val="accent6"/>
          </a:effectRef>
          <a:fontRef idx="minor">
            <a:schemeClr val="tx1"/>
          </a:fontRef>
        </p:style>
      </p:cxnSp>
      <p:sp>
        <p:nvSpPr>
          <p:cNvPr id="5" name="圆角矩形 4"/>
          <p:cNvSpPr/>
          <p:nvPr/>
        </p:nvSpPr>
        <p:spPr>
          <a:xfrm>
            <a:off x="251520" y="339502"/>
            <a:ext cx="360040" cy="360040"/>
          </a:xfrm>
          <a:prstGeom prst="roundRect">
            <a:avLst/>
          </a:prstGeom>
          <a:solidFill>
            <a:schemeClr val="accent6"/>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en-US" altLang="zh-CN" dirty="0"/>
              <a:t>1</a:t>
            </a:r>
            <a:endParaRPr kumimoji="1" lang="zh-CN" altLang="en-US" dirty="0"/>
          </a:p>
        </p:txBody>
      </p:sp>
      <p:sp>
        <p:nvSpPr>
          <p:cNvPr id="6" name="文本框 5"/>
          <p:cNvSpPr txBox="1"/>
          <p:nvPr/>
        </p:nvSpPr>
        <p:spPr>
          <a:xfrm>
            <a:off x="809718" y="299432"/>
            <a:ext cx="3618266" cy="400110"/>
          </a:xfrm>
          <a:prstGeom prst="rect">
            <a:avLst/>
          </a:prstGeom>
          <a:noFill/>
        </p:spPr>
        <p:txBody>
          <a:bodyPr wrap="square" rtlCol="0">
            <a:spAutoFit/>
          </a:bodyPr>
          <a:lstStyle/>
          <a:p>
            <a:r>
              <a:rPr kumimoji="1" lang="en-US" altLang="zh-CN" sz="2000" dirty="0" smtClean="0">
                <a:latin typeface="+mn-ea"/>
              </a:rPr>
              <a:t>Theor</a:t>
            </a:r>
            <a:r>
              <a:rPr kumimoji="1" lang="en-US" altLang="zh-CN" sz="2000" dirty="0" smtClean="0">
                <a:latin typeface="+mn-ea"/>
              </a:rPr>
              <a:t>etical Foundation</a:t>
            </a:r>
            <a:endParaRPr kumimoji="1" lang="zh-CN" altLang="en-US" sz="2000" dirty="0">
              <a:latin typeface="+mn-ea"/>
            </a:endParaRPr>
          </a:p>
        </p:txBody>
      </p:sp>
      <p:sp>
        <p:nvSpPr>
          <p:cNvPr id="58" name="TextBox 13"/>
          <p:cNvSpPr txBox="1"/>
          <p:nvPr/>
        </p:nvSpPr>
        <p:spPr>
          <a:xfrm>
            <a:off x="809718" y="1751738"/>
            <a:ext cx="7505763" cy="932563"/>
          </a:xfrm>
          <a:prstGeom prst="rect">
            <a:avLst/>
          </a:prstGeom>
          <a:noFill/>
        </p:spPr>
        <p:txBody>
          <a:bodyPr wrap="square" rtlCol="0">
            <a:spAutoFit/>
          </a:bodyPr>
          <a:lstStyle/>
          <a:p>
            <a:pPr>
              <a:lnSpc>
                <a:spcPct val="130000"/>
              </a:lnSpc>
            </a:pPr>
            <a:r>
              <a:rPr lang="en-US" altLang="zh-CN" sz="1400" dirty="0" smtClean="0">
                <a:latin typeface="+mn-ea"/>
              </a:rPr>
              <a:t>The Fame-French </a:t>
            </a:r>
            <a:r>
              <a:rPr lang="en-US" altLang="zh-CN" sz="1400" dirty="0">
                <a:latin typeface="+mn-ea"/>
              </a:rPr>
              <a:t>three factor </a:t>
            </a:r>
            <a:r>
              <a:rPr lang="en-US" altLang="zh-CN" sz="1400" dirty="0" smtClean="0">
                <a:latin typeface="+mn-ea"/>
              </a:rPr>
              <a:t>model get </a:t>
            </a:r>
            <a:r>
              <a:rPr lang="en-US" altLang="zh-CN" sz="1400" dirty="0">
                <a:latin typeface="+mn-ea"/>
              </a:rPr>
              <a:t>high </a:t>
            </a:r>
            <a:r>
              <a:rPr lang="en-US" altLang="zh-CN" sz="1400" dirty="0" smtClean="0">
                <a:latin typeface="+mn-ea"/>
              </a:rPr>
              <a:t>recognition among the world. It explain the return of stocks by factor research. It use three factors to explain the return of stocks. This three factor are market return, SMB and HML. </a:t>
            </a:r>
            <a:endParaRPr lang="zh-CN" altLang="en-US" sz="1400" dirty="0">
              <a:latin typeface="+mn-ea"/>
            </a:endParaRPr>
          </a:p>
        </p:txBody>
      </p:sp>
      <p:sp>
        <p:nvSpPr>
          <p:cNvPr id="59" name="TextBox 14"/>
          <p:cNvSpPr txBox="1"/>
          <p:nvPr/>
        </p:nvSpPr>
        <p:spPr>
          <a:xfrm>
            <a:off x="738644" y="1045251"/>
            <a:ext cx="4841467" cy="215444"/>
          </a:xfrm>
          <a:prstGeom prst="rect">
            <a:avLst/>
          </a:prstGeom>
          <a:noFill/>
        </p:spPr>
        <p:txBody>
          <a:bodyPr wrap="square" tIns="0" bIns="0" rtlCol="0" anchor="t">
            <a:spAutoFit/>
          </a:bodyPr>
          <a:lstStyle/>
          <a:p>
            <a:pPr marL="285750" lvl="0" indent="-285750">
              <a:buClr>
                <a:srgbClr val="C00000"/>
              </a:buClr>
              <a:buFont typeface="Wingdings" panose="05000000000000000000" pitchFamily="2" charset="2"/>
              <a:buChar char="n"/>
              <a:defRPr/>
            </a:pPr>
            <a:r>
              <a:rPr lang="en-US" altLang="zh-CN" sz="1400" b="1" kern="0" dirty="0" err="1" smtClean="0">
                <a:solidFill>
                  <a:schemeClr val="tx1">
                    <a:lumMod val="65000"/>
                    <a:lumOff val="35000"/>
                  </a:schemeClr>
                </a:solidFill>
                <a:cs typeface="+mn-ea"/>
                <a:sym typeface="+mn-lt"/>
              </a:rPr>
              <a:t>Fama</a:t>
            </a:r>
            <a:r>
              <a:rPr lang="en-US" altLang="zh-CN" sz="1400" b="1" kern="0" dirty="0" smtClean="0">
                <a:solidFill>
                  <a:schemeClr val="tx1">
                    <a:lumMod val="65000"/>
                    <a:lumOff val="35000"/>
                  </a:schemeClr>
                </a:solidFill>
                <a:cs typeface="+mn-ea"/>
                <a:sym typeface="+mn-lt"/>
              </a:rPr>
              <a:t>-French three factor model</a:t>
            </a:r>
            <a:endParaRPr lang="en-US" altLang="zh-CN" sz="1400" b="1" kern="0" dirty="0">
              <a:solidFill>
                <a:schemeClr val="tx1">
                  <a:lumMod val="65000"/>
                  <a:lumOff val="35000"/>
                </a:schemeClr>
              </a:solidFill>
              <a:cs typeface="+mn-ea"/>
              <a:sym typeface="+mn-lt"/>
            </a:endParaRPr>
          </a:p>
        </p:txBody>
      </p:sp>
      <p:sp>
        <p:nvSpPr>
          <p:cNvPr id="7" name="矩形 6"/>
          <p:cNvSpPr/>
          <p:nvPr/>
        </p:nvSpPr>
        <p:spPr>
          <a:xfrm>
            <a:off x="1907704" y="3106820"/>
            <a:ext cx="5472608" cy="338554"/>
          </a:xfrm>
          <a:prstGeom prst="rect">
            <a:avLst/>
          </a:prstGeom>
        </p:spPr>
        <p:txBody>
          <a:bodyPr wrap="square">
            <a:spAutoFit/>
          </a:bodyPr>
          <a:lstStyle/>
          <a:p>
            <a:r>
              <a:rPr lang="mr-IN" altLang="zh-CN" sz="1600" dirty="0">
                <a:latin typeface="Cambria Math" charset="0"/>
              </a:rPr>
              <a:t>𝒓𝒊𝒕 = 𝜶𝒊 + 𝜷𝒊𝑴𝑹𝑴𝒕 + 𝜷𝒊𝑺𝑴𝑩𝑺𝑴𝑩𝒕 + 𝜷𝒊𝑯𝑴𝑳𝑯𝑴𝑳𝒕 + 𝒆𝒊𝒕 </a:t>
            </a:r>
            <a:endParaRPr lang="mr-IN" altLang="zh-CN" sz="1600" dirty="0">
              <a:effectLst/>
            </a:endParaRPr>
          </a:p>
        </p:txBody>
      </p:sp>
      <p:sp>
        <p:nvSpPr>
          <p:cNvPr id="25" name="TextBox 13"/>
          <p:cNvSpPr txBox="1"/>
          <p:nvPr/>
        </p:nvSpPr>
        <p:spPr>
          <a:xfrm>
            <a:off x="809717" y="3612873"/>
            <a:ext cx="7505763" cy="372410"/>
          </a:xfrm>
          <a:prstGeom prst="rect">
            <a:avLst/>
          </a:prstGeom>
          <a:noFill/>
        </p:spPr>
        <p:txBody>
          <a:bodyPr wrap="square" rtlCol="0">
            <a:spAutoFit/>
          </a:bodyPr>
          <a:lstStyle/>
          <a:p>
            <a:pPr>
              <a:lnSpc>
                <a:spcPct val="130000"/>
              </a:lnSpc>
            </a:pPr>
            <a:r>
              <a:rPr lang="en-US" altLang="zh-CN" sz="1400" dirty="0" smtClean="0">
                <a:latin typeface="+mn-ea"/>
              </a:rPr>
              <a:t>Other multi-factor model are based on this three factor model.</a:t>
            </a:r>
            <a:endParaRPr lang="zh-CN" altLang="en-US" sz="1400" dirty="0">
              <a:latin typeface="+mn-ea"/>
            </a:endParaRPr>
          </a:p>
        </p:txBody>
      </p:sp>
    </p:spTree>
    <p:extLst>
      <p:ext uri="{BB962C8B-B14F-4D97-AF65-F5344CB8AC3E}">
        <p14:creationId xmlns:p14="http://schemas.microsoft.com/office/powerpoint/2010/main" val="477864898"/>
      </p:ext>
    </p:extLst>
  </p:cSld>
  <p:clrMapOvr>
    <a:masterClrMapping/>
  </p:clrMapOvr>
  <p:transition spd="slow" advClick="0" advTm="3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grpId="0" nodeType="afterEffect">
                                  <p:stCondLst>
                                    <p:cond delay="0"/>
                                  </p:stCondLst>
                                  <p:iterate type="lt">
                                    <p:tmPct val="15000"/>
                                  </p:iterate>
                                  <p:childTnLst>
                                    <p:set>
                                      <p:cBhvr>
                                        <p:cTn id="6" dur="1" fill="hold">
                                          <p:stCondLst>
                                            <p:cond delay="0"/>
                                          </p:stCondLst>
                                        </p:cTn>
                                        <p:tgtEl>
                                          <p:spTgt spid="21"/>
                                        </p:tgtEl>
                                        <p:attrNameLst>
                                          <p:attrName>style.visibility</p:attrName>
                                        </p:attrNameLst>
                                      </p:cBhvr>
                                      <p:to>
                                        <p:strVal val="visible"/>
                                      </p:to>
                                    </p:set>
                                    <p:animScale>
                                      <p:cBhvr>
                                        <p:cTn id="7" dur="250" decel="50000" fill="hold">
                                          <p:stCondLst>
                                            <p:cond delay="0"/>
                                          </p:stCondLst>
                                        </p:cTn>
                                        <p:tgtEl>
                                          <p:spTgt spid="21"/>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250" decel="50000" fill="hold">
                                          <p:stCondLst>
                                            <p:cond delay="0"/>
                                          </p:stCondLst>
                                        </p:cTn>
                                        <p:tgtEl>
                                          <p:spTgt spid="21"/>
                                        </p:tgtEl>
                                        <p:attrNameLst>
                                          <p:attrName>ppt_x</p:attrName>
                                          <p:attrName>ppt_y</p:attrName>
                                        </p:attrNameLst>
                                      </p:cBhvr>
                                    </p:animMotion>
                                    <p:animEffect transition="in" filter="fade">
                                      <p:cBhvr>
                                        <p:cTn id="9" dur="250"/>
                                        <p:tgtEl>
                                          <p:spTgt spid="21"/>
                                        </p:tgtEl>
                                      </p:cBhvr>
                                    </p:animEffect>
                                  </p:childTnLst>
                                </p:cTn>
                              </p:par>
                              <p:par>
                                <p:cTn id="10" presetID="25" presetClass="entr" presetSubtype="0" fill="hold" grpId="0" nodeType="withEffect">
                                  <p:stCondLst>
                                    <p:cond delay="750"/>
                                  </p:stCondLst>
                                  <p:childTnLst>
                                    <p:set>
                                      <p:cBhvr>
                                        <p:cTn id="11" dur="1" fill="hold">
                                          <p:stCondLst>
                                            <p:cond delay="0"/>
                                          </p:stCondLst>
                                        </p:cTn>
                                        <p:tgtEl>
                                          <p:spTgt spid="59"/>
                                        </p:tgtEl>
                                        <p:attrNameLst>
                                          <p:attrName>style.visibility</p:attrName>
                                        </p:attrNameLst>
                                      </p:cBhvr>
                                      <p:to>
                                        <p:strVal val="visible"/>
                                      </p:to>
                                    </p:set>
                                    <p:anim calcmode="lin" valueType="num">
                                      <p:cBhvr>
                                        <p:cTn id="12" dur="500" decel="50000" fill="hold">
                                          <p:stCondLst>
                                            <p:cond delay="0"/>
                                          </p:stCondLst>
                                        </p:cTn>
                                        <p:tgtEl>
                                          <p:spTgt spid="59"/>
                                        </p:tgtEl>
                                        <p:attrNameLst>
                                          <p:attrName>style.rotation</p:attrName>
                                        </p:attrNameLst>
                                      </p:cBhvr>
                                      <p:tavLst>
                                        <p:tav tm="0">
                                          <p:val>
                                            <p:fltVal val="-90"/>
                                          </p:val>
                                        </p:tav>
                                        <p:tav tm="100000">
                                          <p:val>
                                            <p:fltVal val="0"/>
                                          </p:val>
                                        </p:tav>
                                      </p:tavLst>
                                    </p:anim>
                                    <p:anim calcmode="lin" valueType="num">
                                      <p:cBhvr>
                                        <p:cTn id="13" dur="500" decel="50000" fill="hold">
                                          <p:stCondLst>
                                            <p:cond delay="0"/>
                                          </p:stCondLst>
                                        </p:cTn>
                                        <p:tgtEl>
                                          <p:spTgt spid="59"/>
                                        </p:tgtEl>
                                        <p:attrNameLst>
                                          <p:attrName>ppt_w</p:attrName>
                                        </p:attrNameLst>
                                      </p:cBhvr>
                                      <p:tavLst>
                                        <p:tav tm="0">
                                          <p:val>
                                            <p:strVal val="#ppt_w"/>
                                          </p:val>
                                        </p:tav>
                                        <p:tav tm="100000">
                                          <p:val>
                                            <p:strVal val="#ppt_w*.05"/>
                                          </p:val>
                                        </p:tav>
                                      </p:tavLst>
                                    </p:anim>
                                    <p:anim calcmode="lin" valueType="num">
                                      <p:cBhvr>
                                        <p:cTn id="14" dur="500" accel="50000" fill="hold">
                                          <p:stCondLst>
                                            <p:cond delay="500"/>
                                          </p:stCondLst>
                                        </p:cTn>
                                        <p:tgtEl>
                                          <p:spTgt spid="59"/>
                                        </p:tgtEl>
                                        <p:attrNameLst>
                                          <p:attrName>ppt_w</p:attrName>
                                        </p:attrNameLst>
                                      </p:cBhvr>
                                      <p:tavLst>
                                        <p:tav tm="0">
                                          <p:val>
                                            <p:strVal val="#ppt_w*.05"/>
                                          </p:val>
                                        </p:tav>
                                        <p:tav tm="100000">
                                          <p:val>
                                            <p:strVal val="#ppt_w"/>
                                          </p:val>
                                        </p:tav>
                                      </p:tavLst>
                                    </p:anim>
                                    <p:anim calcmode="lin" valueType="num">
                                      <p:cBhvr>
                                        <p:cTn id="15" dur="1000" fill="hold"/>
                                        <p:tgtEl>
                                          <p:spTgt spid="59"/>
                                        </p:tgtEl>
                                        <p:attrNameLst>
                                          <p:attrName>ppt_h</p:attrName>
                                        </p:attrNameLst>
                                      </p:cBhvr>
                                      <p:tavLst>
                                        <p:tav tm="0">
                                          <p:val>
                                            <p:strVal val="#ppt_h"/>
                                          </p:val>
                                        </p:tav>
                                        <p:tav tm="100000">
                                          <p:val>
                                            <p:strVal val="#ppt_h"/>
                                          </p:val>
                                        </p:tav>
                                      </p:tavLst>
                                    </p:anim>
                                    <p:anim calcmode="lin" valueType="num">
                                      <p:cBhvr>
                                        <p:cTn id="16" dur="500" decel="50000" fill="hold">
                                          <p:stCondLst>
                                            <p:cond delay="0"/>
                                          </p:stCondLst>
                                        </p:cTn>
                                        <p:tgtEl>
                                          <p:spTgt spid="59"/>
                                        </p:tgtEl>
                                        <p:attrNameLst>
                                          <p:attrName>ppt_x</p:attrName>
                                        </p:attrNameLst>
                                      </p:cBhvr>
                                      <p:tavLst>
                                        <p:tav tm="0">
                                          <p:val>
                                            <p:strVal val="#ppt_x+.4"/>
                                          </p:val>
                                        </p:tav>
                                        <p:tav tm="100000">
                                          <p:val>
                                            <p:strVal val="#ppt_x"/>
                                          </p:val>
                                        </p:tav>
                                      </p:tavLst>
                                    </p:anim>
                                    <p:anim calcmode="lin" valueType="num">
                                      <p:cBhvr>
                                        <p:cTn id="17" dur="500" decel="50000" fill="hold">
                                          <p:stCondLst>
                                            <p:cond delay="0"/>
                                          </p:stCondLst>
                                        </p:cTn>
                                        <p:tgtEl>
                                          <p:spTgt spid="59"/>
                                        </p:tgtEl>
                                        <p:attrNameLst>
                                          <p:attrName>ppt_y</p:attrName>
                                        </p:attrNameLst>
                                      </p:cBhvr>
                                      <p:tavLst>
                                        <p:tav tm="0">
                                          <p:val>
                                            <p:strVal val="#ppt_y-.2"/>
                                          </p:val>
                                        </p:tav>
                                        <p:tav tm="100000">
                                          <p:val>
                                            <p:strVal val="#ppt_y+.1"/>
                                          </p:val>
                                        </p:tav>
                                      </p:tavLst>
                                    </p:anim>
                                    <p:anim calcmode="lin" valueType="num">
                                      <p:cBhvr>
                                        <p:cTn id="18" dur="500" accel="50000" fill="hold">
                                          <p:stCondLst>
                                            <p:cond delay="500"/>
                                          </p:stCondLst>
                                        </p:cTn>
                                        <p:tgtEl>
                                          <p:spTgt spid="59"/>
                                        </p:tgtEl>
                                        <p:attrNameLst>
                                          <p:attrName>ppt_y</p:attrName>
                                        </p:attrNameLst>
                                      </p:cBhvr>
                                      <p:tavLst>
                                        <p:tav tm="0">
                                          <p:val>
                                            <p:strVal val="#ppt_y+.1"/>
                                          </p:val>
                                        </p:tav>
                                        <p:tav tm="100000">
                                          <p:val>
                                            <p:strVal val="#ppt_y"/>
                                          </p:val>
                                        </p:tav>
                                      </p:tavLst>
                                    </p:anim>
                                    <p:animEffect transition="in" filter="fade">
                                      <p:cBhvr>
                                        <p:cTn id="19" dur="1000" decel="50000">
                                          <p:stCondLst>
                                            <p:cond delay="0"/>
                                          </p:stCondLst>
                                        </p:cTn>
                                        <p:tgtEl>
                                          <p:spTgt spid="59"/>
                                        </p:tgtEl>
                                      </p:cBhvr>
                                    </p:animEffect>
                                  </p:childTnLst>
                                </p:cTn>
                              </p:par>
                            </p:childTnLst>
                          </p:cTn>
                        </p:par>
                        <p:par>
                          <p:cTn id="20" fill="hold">
                            <p:stCondLst>
                              <p:cond delay="1750"/>
                            </p:stCondLst>
                            <p:childTnLst>
                              <p:par>
                                <p:cTn id="21" presetID="14" presetClass="entr" presetSubtype="10" fill="hold" grpId="0" nodeType="afterEffect">
                                  <p:stCondLst>
                                    <p:cond delay="0"/>
                                  </p:stCondLst>
                                  <p:childTnLst>
                                    <p:set>
                                      <p:cBhvr>
                                        <p:cTn id="22" dur="1" fill="hold">
                                          <p:stCondLst>
                                            <p:cond delay="0"/>
                                          </p:stCondLst>
                                        </p:cTn>
                                        <p:tgtEl>
                                          <p:spTgt spid="58"/>
                                        </p:tgtEl>
                                        <p:attrNameLst>
                                          <p:attrName>style.visibility</p:attrName>
                                        </p:attrNameLst>
                                      </p:cBhvr>
                                      <p:to>
                                        <p:strVal val="visible"/>
                                      </p:to>
                                    </p:set>
                                    <p:animEffect transition="in" filter="randombar(horizontal)">
                                      <p:cBhvr>
                                        <p:cTn id="23" dur="500"/>
                                        <p:tgtEl>
                                          <p:spTgt spid="58"/>
                                        </p:tgtEl>
                                      </p:cBhvr>
                                    </p:animEffect>
                                  </p:childTnLst>
                                </p:cTn>
                              </p:par>
                            </p:childTnLst>
                          </p:cTn>
                        </p:par>
                        <p:par>
                          <p:cTn id="24" fill="hold">
                            <p:stCondLst>
                              <p:cond delay="2250"/>
                            </p:stCondLst>
                            <p:childTnLst>
                              <p:par>
                                <p:cTn id="25" presetID="14" presetClass="entr" presetSubtype="10" fill="hold" grpId="0" nodeType="after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randombar(horizontal)">
                                      <p:cBhvr>
                                        <p:cTn id="2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58" grpId="0"/>
      <p:bldP spid="59" grpId="0"/>
      <p:bldP spid="2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线连接符 3"/>
          <p:cNvCxnSpPr>
            <a:endCxn id="6" idx="2"/>
          </p:cNvCxnSpPr>
          <p:nvPr/>
        </p:nvCxnSpPr>
        <p:spPr>
          <a:xfrm>
            <a:off x="755576" y="699542"/>
            <a:ext cx="1863275" cy="0"/>
          </a:xfrm>
          <a:prstGeom prst="line">
            <a:avLst/>
          </a:prstGeom>
        </p:spPr>
        <p:style>
          <a:lnRef idx="1">
            <a:schemeClr val="accent6"/>
          </a:lnRef>
          <a:fillRef idx="0">
            <a:schemeClr val="accent6"/>
          </a:fillRef>
          <a:effectRef idx="0">
            <a:schemeClr val="accent6"/>
          </a:effectRef>
          <a:fontRef idx="minor">
            <a:schemeClr val="tx1"/>
          </a:fontRef>
        </p:style>
      </p:cxnSp>
      <p:sp>
        <p:nvSpPr>
          <p:cNvPr id="5" name="圆角矩形 4"/>
          <p:cNvSpPr/>
          <p:nvPr/>
        </p:nvSpPr>
        <p:spPr>
          <a:xfrm>
            <a:off x="251520" y="339502"/>
            <a:ext cx="360040" cy="360040"/>
          </a:xfrm>
          <a:prstGeom prst="roundRect">
            <a:avLst/>
          </a:prstGeom>
          <a:solidFill>
            <a:schemeClr val="accent6"/>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en-US" altLang="zh-CN" dirty="0"/>
              <a:t>2</a:t>
            </a:r>
            <a:endParaRPr kumimoji="1" lang="zh-CN" altLang="en-US" dirty="0"/>
          </a:p>
        </p:txBody>
      </p:sp>
      <p:sp>
        <p:nvSpPr>
          <p:cNvPr id="6" name="文本框 5"/>
          <p:cNvSpPr txBox="1"/>
          <p:nvPr/>
        </p:nvSpPr>
        <p:spPr>
          <a:xfrm>
            <a:off x="809718" y="299432"/>
            <a:ext cx="3618266" cy="400110"/>
          </a:xfrm>
          <a:prstGeom prst="rect">
            <a:avLst/>
          </a:prstGeom>
          <a:noFill/>
        </p:spPr>
        <p:txBody>
          <a:bodyPr wrap="square" rtlCol="0">
            <a:spAutoFit/>
          </a:bodyPr>
          <a:lstStyle/>
          <a:p>
            <a:r>
              <a:rPr kumimoji="1" lang="en-US" altLang="zh-CN" sz="2000" dirty="0" smtClean="0">
                <a:latin typeface="+mn-ea"/>
              </a:rPr>
              <a:t>Factor types</a:t>
            </a:r>
            <a:endParaRPr kumimoji="1" lang="zh-CN" altLang="en-US" sz="2000" dirty="0">
              <a:latin typeface="+mn-ea"/>
            </a:endParaRPr>
          </a:p>
        </p:txBody>
      </p:sp>
      <p:graphicFrame>
        <p:nvGraphicFramePr>
          <p:cNvPr id="3" name="表格 2"/>
          <p:cNvGraphicFramePr>
            <a:graphicFrameLocks noGrp="1"/>
          </p:cNvGraphicFramePr>
          <p:nvPr>
            <p:extLst>
              <p:ext uri="{D42A27DB-BD31-4B8C-83A1-F6EECF244321}">
                <p14:modId xmlns:p14="http://schemas.microsoft.com/office/powerpoint/2010/main" val="19842854"/>
              </p:ext>
            </p:extLst>
          </p:nvPr>
        </p:nvGraphicFramePr>
        <p:xfrm>
          <a:off x="809718" y="1099652"/>
          <a:ext cx="7578706" cy="2472652"/>
        </p:xfrm>
        <a:graphic>
          <a:graphicData uri="http://schemas.openxmlformats.org/drawingml/2006/table">
            <a:tbl>
              <a:tblPr bandRow="1">
                <a:tableStyleId>{93296810-A885-4BE3-A3E7-6D5BEEA58F35}</a:tableStyleId>
              </a:tblPr>
              <a:tblGrid>
                <a:gridCol w="3789353"/>
                <a:gridCol w="3789353"/>
              </a:tblGrid>
              <a:tr h="867967">
                <a:tc>
                  <a:txBody>
                    <a:bodyPr/>
                    <a:lstStyle/>
                    <a:p>
                      <a:pPr algn="ctr"/>
                      <a:r>
                        <a:rPr lang="en-US" altLang="zh-CN" sz="1400" b="0" i="0" kern="1200" dirty="0" smtClean="0">
                          <a:solidFill>
                            <a:schemeClr val="dk1"/>
                          </a:solidFill>
                          <a:effectLst/>
                          <a:latin typeface="+mn-ea"/>
                          <a:ea typeface="+mn-ea"/>
                          <a:cs typeface="+mn-cs"/>
                        </a:rPr>
                        <a:t>Fundamental </a:t>
                      </a:r>
                      <a:r>
                        <a:rPr lang="en-US" altLang="zh-CN" sz="1400" b="0" i="0" kern="1200" dirty="0" smtClean="0">
                          <a:solidFill>
                            <a:schemeClr val="dk1"/>
                          </a:solidFill>
                          <a:effectLst/>
                          <a:latin typeface="+mn-ea"/>
                          <a:ea typeface="+mn-ea"/>
                          <a:cs typeface="+mn-cs"/>
                        </a:rPr>
                        <a:t>Factors</a:t>
                      </a:r>
                      <a:endParaRPr lang="en-US" altLang="zh-CN" sz="1400" b="0" i="0" kern="1200" dirty="0">
                        <a:solidFill>
                          <a:schemeClr val="dk1"/>
                        </a:solidFill>
                        <a:effectLst/>
                        <a:latin typeface="+mn-ea"/>
                        <a:ea typeface="+mn-ea"/>
                        <a:cs typeface="+mn-cs"/>
                      </a:endParaRPr>
                    </a:p>
                  </a:txBody>
                  <a:tcPr/>
                </a:tc>
                <a:tc>
                  <a:txBody>
                    <a:bodyPr/>
                    <a:lstStyle/>
                    <a:p>
                      <a:pPr algn="ctr"/>
                      <a:r>
                        <a:rPr lang="en-US" altLang="zh-CN" sz="1400" dirty="0" smtClean="0">
                          <a:latin typeface="+mn-ea"/>
                          <a:ea typeface="+mn-ea"/>
                        </a:rPr>
                        <a:t>Market</a:t>
                      </a:r>
                      <a:r>
                        <a:rPr lang="zh-CN" altLang="en-US" sz="1400" dirty="0" smtClean="0">
                          <a:latin typeface="+mn-ea"/>
                          <a:ea typeface="+mn-ea"/>
                        </a:rPr>
                        <a:t> </a:t>
                      </a:r>
                      <a:r>
                        <a:rPr lang="en-US" altLang="zh-CN" sz="1400" dirty="0" smtClean="0">
                          <a:latin typeface="+mn-ea"/>
                          <a:ea typeface="+mn-ea"/>
                        </a:rPr>
                        <a:t>Value</a:t>
                      </a:r>
                      <a:endParaRPr lang="zh-CN" altLang="en-US" sz="1400" dirty="0" smtClean="0">
                        <a:latin typeface="+mn-ea"/>
                        <a:ea typeface="+mn-ea"/>
                      </a:endParaRPr>
                    </a:p>
                    <a:p>
                      <a:pPr algn="ctr"/>
                      <a:r>
                        <a:rPr lang="en-US" altLang="zh-CN" sz="1400" dirty="0" smtClean="0">
                          <a:latin typeface="+mn-ea"/>
                          <a:ea typeface="+mn-ea"/>
                        </a:rPr>
                        <a:t>P/E</a:t>
                      </a:r>
                      <a:endParaRPr lang="zh-CN" altLang="en-US" sz="1400" dirty="0" smtClean="0">
                        <a:latin typeface="+mn-ea"/>
                        <a:ea typeface="+mn-ea"/>
                      </a:endParaRPr>
                    </a:p>
                    <a:p>
                      <a:pPr algn="ctr"/>
                      <a:r>
                        <a:rPr lang="en-US" altLang="zh-CN" sz="1400" dirty="0" smtClean="0">
                          <a:latin typeface="+mn-ea"/>
                          <a:ea typeface="+mn-ea"/>
                        </a:rPr>
                        <a:t>ROA</a:t>
                      </a:r>
                      <a:r>
                        <a:rPr lang="zh-CN" altLang="en-US" sz="1400" dirty="0" smtClean="0">
                          <a:latin typeface="+mn-ea"/>
                          <a:ea typeface="+mn-ea"/>
                        </a:rPr>
                        <a:t>、</a:t>
                      </a:r>
                      <a:r>
                        <a:rPr lang="en-US" altLang="zh-CN" sz="1400" dirty="0" smtClean="0">
                          <a:latin typeface="+mn-ea"/>
                          <a:ea typeface="+mn-ea"/>
                        </a:rPr>
                        <a:t>ROE</a:t>
                      </a:r>
                      <a:endParaRPr lang="zh-CN" altLang="en-US" sz="1400" dirty="0" smtClean="0">
                        <a:latin typeface="+mn-ea"/>
                        <a:ea typeface="+mn-ea"/>
                      </a:endParaRPr>
                    </a:p>
                    <a:p>
                      <a:pPr algn="ctr"/>
                      <a:r>
                        <a:rPr lang="en-US" altLang="zh-CN" sz="1400" dirty="0" smtClean="0">
                          <a:latin typeface="+mn-ea"/>
                          <a:ea typeface="+mn-ea"/>
                        </a:rPr>
                        <a:t>etc.</a:t>
                      </a:r>
                      <a:endParaRPr lang="zh-CN" altLang="en-US" sz="1400" dirty="0">
                        <a:latin typeface="+mn-ea"/>
                        <a:ea typeface="+mn-ea"/>
                      </a:endParaRPr>
                    </a:p>
                  </a:txBody>
                  <a:tcPr/>
                </a:tc>
              </a:tr>
              <a:tr h="671975">
                <a:tc>
                  <a:txBody>
                    <a:bodyPr/>
                    <a:lstStyle/>
                    <a:p>
                      <a:pPr marL="0" marR="0" indent="0" algn="ctr" defTabSz="1023252" rtl="0" eaLnBrk="1" fontAlgn="auto" latinLnBrk="0" hangingPunct="1">
                        <a:lnSpc>
                          <a:spcPct val="100000"/>
                        </a:lnSpc>
                        <a:spcBef>
                          <a:spcPts val="0"/>
                        </a:spcBef>
                        <a:spcAft>
                          <a:spcPts val="0"/>
                        </a:spcAft>
                        <a:buClrTx/>
                        <a:buSzTx/>
                        <a:buFontTx/>
                        <a:buNone/>
                        <a:tabLst/>
                        <a:defRPr/>
                      </a:pPr>
                      <a:r>
                        <a:rPr lang="en-US" altLang="zh-CN" sz="1400" dirty="0" smtClean="0">
                          <a:latin typeface="+mn-ea"/>
                          <a:ea typeface="+mn-ea"/>
                        </a:rPr>
                        <a:t>Technical</a:t>
                      </a:r>
                      <a:r>
                        <a:rPr lang="zh-CN" altLang="en-US" sz="1400" dirty="0" smtClean="0">
                          <a:latin typeface="+mn-ea"/>
                          <a:ea typeface="+mn-ea"/>
                        </a:rPr>
                        <a:t> </a:t>
                      </a:r>
                      <a:r>
                        <a:rPr lang="en-US" altLang="zh-CN" sz="1400" dirty="0" smtClean="0">
                          <a:latin typeface="+mn-ea"/>
                          <a:ea typeface="+mn-ea"/>
                        </a:rPr>
                        <a:t>Factors</a:t>
                      </a:r>
                      <a:endParaRPr lang="zh-CN" altLang="en-US" sz="1400" dirty="0" smtClean="0">
                        <a:latin typeface="+mn-ea"/>
                        <a:ea typeface="+mn-ea"/>
                      </a:endParaRPr>
                    </a:p>
                  </a:txBody>
                  <a:tcPr/>
                </a:tc>
                <a:tc>
                  <a:txBody>
                    <a:bodyPr/>
                    <a:lstStyle/>
                    <a:p>
                      <a:pPr algn="ctr"/>
                      <a:r>
                        <a:rPr lang="en-US" altLang="zh-CN" sz="1400" dirty="0" smtClean="0">
                          <a:latin typeface="+mn-ea"/>
                          <a:ea typeface="+mn-ea"/>
                        </a:rPr>
                        <a:t>Turnover</a:t>
                      </a:r>
                    </a:p>
                    <a:p>
                      <a:pPr algn="ctr"/>
                      <a:r>
                        <a:rPr lang="en-US" altLang="zh-CN" sz="1400" dirty="0" smtClean="0">
                          <a:latin typeface="+mn-ea"/>
                          <a:ea typeface="+mn-ea"/>
                        </a:rPr>
                        <a:t>VOSC</a:t>
                      </a:r>
                      <a:br>
                        <a:rPr lang="en-US" altLang="zh-CN" sz="1400" dirty="0" smtClean="0">
                          <a:latin typeface="+mn-ea"/>
                          <a:ea typeface="+mn-ea"/>
                        </a:rPr>
                      </a:br>
                      <a:r>
                        <a:rPr lang="en-US" altLang="zh-CN" sz="1400" dirty="0" smtClean="0">
                          <a:latin typeface="+mn-ea"/>
                          <a:ea typeface="+mn-ea"/>
                        </a:rPr>
                        <a:t>OBV</a:t>
                      </a:r>
                    </a:p>
                  </a:txBody>
                  <a:tcPr/>
                </a:tc>
              </a:tr>
              <a:tr h="796252">
                <a:tc>
                  <a:txBody>
                    <a:bodyPr/>
                    <a:lstStyle/>
                    <a:p>
                      <a:pPr marL="0" marR="0" indent="0" algn="ctr" defTabSz="1023252" rtl="0" eaLnBrk="1" fontAlgn="auto" latinLnBrk="0" hangingPunct="1">
                        <a:lnSpc>
                          <a:spcPct val="100000"/>
                        </a:lnSpc>
                        <a:spcBef>
                          <a:spcPts val="0"/>
                        </a:spcBef>
                        <a:spcAft>
                          <a:spcPts val="0"/>
                        </a:spcAft>
                        <a:buClrTx/>
                        <a:buSzTx/>
                        <a:buFontTx/>
                        <a:buNone/>
                        <a:tabLst/>
                        <a:defRPr/>
                      </a:pPr>
                      <a:r>
                        <a:rPr lang="en-US" altLang="zh-CN" sz="1400" dirty="0" smtClean="0">
                          <a:latin typeface="+mn-ea"/>
                          <a:ea typeface="+mn-ea"/>
                        </a:rPr>
                        <a:t>Other</a:t>
                      </a:r>
                      <a:r>
                        <a:rPr lang="zh-CN" altLang="en-US" sz="1400" dirty="0" smtClean="0">
                          <a:latin typeface="+mn-ea"/>
                          <a:ea typeface="+mn-ea"/>
                        </a:rPr>
                        <a:t> </a:t>
                      </a:r>
                      <a:r>
                        <a:rPr lang="en-US" altLang="zh-CN" sz="1400" dirty="0" smtClean="0">
                          <a:latin typeface="+mn-ea"/>
                          <a:ea typeface="+mn-ea"/>
                        </a:rPr>
                        <a:t>Factors</a:t>
                      </a:r>
                      <a:endParaRPr lang="zh-CN" altLang="en-US" sz="1400" dirty="0" smtClean="0">
                        <a:latin typeface="+mn-ea"/>
                        <a:ea typeface="+mn-ea"/>
                      </a:endParaRPr>
                    </a:p>
                  </a:txBody>
                  <a:tcPr/>
                </a:tc>
                <a:tc>
                  <a:txBody>
                    <a:bodyPr/>
                    <a:lstStyle/>
                    <a:p>
                      <a:pPr algn="ctr"/>
                      <a:r>
                        <a:rPr lang="en-US" altLang="zh-CN" sz="1400" dirty="0" smtClean="0">
                          <a:latin typeface="+mn-ea"/>
                          <a:ea typeface="+mn-ea"/>
                        </a:rPr>
                        <a:t>Attention</a:t>
                      </a:r>
                      <a:r>
                        <a:rPr lang="zh-CN" altLang="en-US" sz="1400" dirty="0" smtClean="0">
                          <a:latin typeface="+mn-ea"/>
                          <a:ea typeface="+mn-ea"/>
                        </a:rPr>
                        <a:t> </a:t>
                      </a:r>
                      <a:r>
                        <a:rPr lang="en-US" altLang="zh-CN" sz="1400" dirty="0" smtClean="0">
                          <a:latin typeface="+mn-ea"/>
                          <a:ea typeface="+mn-ea"/>
                        </a:rPr>
                        <a:t>Factor</a:t>
                      </a:r>
                      <a:endParaRPr lang="zh-CN" altLang="en-US" sz="1400" dirty="0" smtClean="0">
                        <a:latin typeface="+mn-ea"/>
                        <a:ea typeface="+mn-ea"/>
                      </a:endParaRPr>
                    </a:p>
                    <a:p>
                      <a:pPr algn="ctr"/>
                      <a:r>
                        <a:rPr lang="en-US" altLang="zh-CN" sz="1400" dirty="0" smtClean="0">
                          <a:latin typeface="+mn-ea"/>
                          <a:ea typeface="+mn-ea"/>
                        </a:rPr>
                        <a:t>etc.</a:t>
                      </a:r>
                      <a:endParaRPr lang="zh-CN" altLang="en-US" sz="1400" dirty="0">
                        <a:latin typeface="+mn-ea"/>
                        <a:ea typeface="+mn-ea"/>
                      </a:endParaRPr>
                    </a:p>
                  </a:txBody>
                  <a:tcPr/>
                </a:tc>
              </a:tr>
            </a:tbl>
          </a:graphicData>
        </a:graphic>
      </p:graphicFrame>
      <p:sp>
        <p:nvSpPr>
          <p:cNvPr id="7" name="文本框 6"/>
          <p:cNvSpPr txBox="1"/>
          <p:nvPr/>
        </p:nvSpPr>
        <p:spPr>
          <a:xfrm>
            <a:off x="809718" y="3867894"/>
            <a:ext cx="7578706" cy="369332"/>
          </a:xfrm>
          <a:prstGeom prst="rect">
            <a:avLst/>
          </a:prstGeom>
          <a:noFill/>
        </p:spPr>
        <p:txBody>
          <a:bodyPr wrap="square" rtlCol="0">
            <a:spAutoFit/>
          </a:bodyPr>
          <a:lstStyle/>
          <a:p>
            <a:r>
              <a:rPr kumimoji="1" lang="en-US" altLang="zh-CN" dirty="0" smtClean="0"/>
              <a:t>In our project, we choose technical factors to predict stocks’ return.</a:t>
            </a:r>
            <a:endParaRPr kumimoji="1" lang="zh-CN" altLang="en-US" dirty="0"/>
          </a:p>
        </p:txBody>
      </p:sp>
    </p:spTree>
    <p:extLst>
      <p:ext uri="{BB962C8B-B14F-4D97-AF65-F5344CB8AC3E}">
        <p14:creationId xmlns:p14="http://schemas.microsoft.com/office/powerpoint/2010/main" val="1598470524"/>
      </p:ext>
    </p:extLst>
  </p:cSld>
  <p:clrMapOvr>
    <a:masterClrMapping/>
  </p:clrMapOvr>
  <p:transition spd="slow" advClick="0" advTm="3000">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线连接符 3"/>
          <p:cNvCxnSpPr/>
          <p:nvPr/>
        </p:nvCxnSpPr>
        <p:spPr>
          <a:xfrm>
            <a:off x="755576" y="699542"/>
            <a:ext cx="3672408" cy="0"/>
          </a:xfrm>
          <a:prstGeom prst="line">
            <a:avLst/>
          </a:prstGeom>
        </p:spPr>
        <p:style>
          <a:lnRef idx="1">
            <a:schemeClr val="accent6"/>
          </a:lnRef>
          <a:fillRef idx="0">
            <a:schemeClr val="accent6"/>
          </a:fillRef>
          <a:effectRef idx="0">
            <a:schemeClr val="accent6"/>
          </a:effectRef>
          <a:fontRef idx="minor">
            <a:schemeClr val="tx1"/>
          </a:fontRef>
        </p:style>
      </p:cxnSp>
      <p:sp>
        <p:nvSpPr>
          <p:cNvPr id="5" name="圆角矩形 4"/>
          <p:cNvSpPr/>
          <p:nvPr/>
        </p:nvSpPr>
        <p:spPr>
          <a:xfrm>
            <a:off x="251520" y="339502"/>
            <a:ext cx="360040" cy="360040"/>
          </a:xfrm>
          <a:prstGeom prst="roundRect">
            <a:avLst/>
          </a:prstGeom>
          <a:solidFill>
            <a:schemeClr val="accent6"/>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en-US" altLang="zh-CN" dirty="0"/>
              <a:t>2</a:t>
            </a:r>
            <a:endParaRPr kumimoji="1" lang="zh-CN" altLang="en-US" dirty="0"/>
          </a:p>
        </p:txBody>
      </p:sp>
      <p:sp>
        <p:nvSpPr>
          <p:cNvPr id="6" name="文本框 5"/>
          <p:cNvSpPr txBox="1"/>
          <p:nvPr/>
        </p:nvSpPr>
        <p:spPr>
          <a:xfrm>
            <a:off x="809718" y="299432"/>
            <a:ext cx="3618266" cy="400110"/>
          </a:xfrm>
          <a:prstGeom prst="rect">
            <a:avLst/>
          </a:prstGeom>
          <a:noFill/>
        </p:spPr>
        <p:txBody>
          <a:bodyPr wrap="square" rtlCol="0">
            <a:spAutoFit/>
          </a:bodyPr>
          <a:lstStyle/>
          <a:p>
            <a:r>
              <a:rPr kumimoji="1" lang="en-US" altLang="zh-CN" sz="2000" dirty="0" smtClean="0">
                <a:latin typeface="+mn-ea"/>
              </a:rPr>
              <a:t>Factor efficiency evaluation</a:t>
            </a:r>
            <a:endParaRPr kumimoji="1" lang="zh-CN" altLang="en-US" sz="2000" dirty="0">
              <a:latin typeface="+mn-ea"/>
            </a:endParaRPr>
          </a:p>
        </p:txBody>
      </p:sp>
      <p:sp>
        <p:nvSpPr>
          <p:cNvPr id="8" name="文本框 7"/>
          <p:cNvSpPr txBox="1"/>
          <p:nvPr/>
        </p:nvSpPr>
        <p:spPr>
          <a:xfrm>
            <a:off x="755576" y="1203598"/>
            <a:ext cx="7272808" cy="369332"/>
          </a:xfrm>
          <a:prstGeom prst="rect">
            <a:avLst/>
          </a:prstGeom>
          <a:noFill/>
        </p:spPr>
        <p:txBody>
          <a:bodyPr wrap="square" rtlCol="0">
            <a:spAutoFit/>
          </a:bodyPr>
          <a:lstStyle/>
          <a:p>
            <a:r>
              <a:rPr kumimoji="1" lang="en-US" altLang="zh-CN" dirty="0" smtClean="0">
                <a:latin typeface="+mn-ea"/>
              </a:rPr>
              <a:t>IC(information </a:t>
            </a:r>
            <a:r>
              <a:rPr kumimoji="1" lang="en-US" altLang="zh-CN" dirty="0" err="1" smtClean="0">
                <a:latin typeface="+mn-ea"/>
              </a:rPr>
              <a:t>coefficiency</a:t>
            </a:r>
            <a:r>
              <a:rPr kumimoji="1" lang="en-US" altLang="zh-CN" dirty="0" smtClean="0">
                <a:latin typeface="+mn-ea"/>
              </a:rPr>
              <a:t>): </a:t>
            </a:r>
            <a:endParaRPr kumimoji="1" lang="zh-CN" altLang="en-US" dirty="0">
              <a:latin typeface="+mn-ea"/>
            </a:endParaRPr>
          </a:p>
        </p:txBody>
      </p:sp>
      <p:pic>
        <p:nvPicPr>
          <p:cNvPr id="10" name="图片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23928" y="835814"/>
            <a:ext cx="2324100" cy="1104900"/>
          </a:xfrm>
          <a:prstGeom prst="rect">
            <a:avLst/>
          </a:prstGeom>
        </p:spPr>
      </p:pic>
      <p:sp>
        <p:nvSpPr>
          <p:cNvPr id="12" name="矩形 11"/>
          <p:cNvSpPr/>
          <p:nvPr/>
        </p:nvSpPr>
        <p:spPr>
          <a:xfrm>
            <a:off x="803241" y="2154609"/>
            <a:ext cx="7585183" cy="646331"/>
          </a:xfrm>
          <a:prstGeom prst="rect">
            <a:avLst/>
          </a:prstGeom>
        </p:spPr>
        <p:txBody>
          <a:bodyPr wrap="square">
            <a:spAutoFit/>
          </a:bodyPr>
          <a:lstStyle/>
          <a:p>
            <a:r>
              <a:rPr lang="en-US" altLang="zh-CN" dirty="0" smtClean="0">
                <a:latin typeface="+mn-ea"/>
              </a:rPr>
              <a:t>(𝜌</a:t>
            </a:r>
            <a:r>
              <a:rPr lang="en-US" altLang="zh-CN" dirty="0" err="1" smtClean="0">
                <a:latin typeface="+mn-ea"/>
              </a:rPr>
              <a:t>ti</a:t>
            </a:r>
            <a:r>
              <a:rPr lang="en-US" altLang="zh-CN" dirty="0" smtClean="0">
                <a:latin typeface="+mn-ea"/>
              </a:rPr>
              <a:t> represent the </a:t>
            </a:r>
            <a:r>
              <a:rPr lang="en-US" altLang="zh-CN" dirty="0" err="1" smtClean="0">
                <a:latin typeface="+mn-ea"/>
              </a:rPr>
              <a:t>coefficiency</a:t>
            </a:r>
            <a:r>
              <a:rPr lang="en-US" altLang="zh-CN" dirty="0" smtClean="0">
                <a:latin typeface="+mn-ea"/>
              </a:rPr>
              <a:t> of the factor and the return at next term for stock </a:t>
            </a:r>
            <a:r>
              <a:rPr lang="en-US" altLang="zh-CN" dirty="0" err="1" smtClean="0">
                <a:latin typeface="+mn-ea"/>
              </a:rPr>
              <a:t>i</a:t>
            </a:r>
            <a:r>
              <a:rPr lang="en-US" altLang="zh-CN" dirty="0" smtClean="0">
                <a:latin typeface="+mn-ea"/>
              </a:rPr>
              <a:t>)</a:t>
            </a:r>
            <a:endParaRPr lang="en-US" altLang="zh-CN" dirty="0">
              <a:effectLst/>
              <a:latin typeface="+mn-ea"/>
            </a:endParaRPr>
          </a:p>
        </p:txBody>
      </p:sp>
      <p:sp>
        <p:nvSpPr>
          <p:cNvPr id="13" name="文本框 12"/>
          <p:cNvSpPr txBox="1"/>
          <p:nvPr/>
        </p:nvSpPr>
        <p:spPr>
          <a:xfrm>
            <a:off x="803241" y="3291830"/>
            <a:ext cx="7272808" cy="369332"/>
          </a:xfrm>
          <a:prstGeom prst="rect">
            <a:avLst/>
          </a:prstGeom>
          <a:noFill/>
        </p:spPr>
        <p:txBody>
          <a:bodyPr wrap="square" rtlCol="0">
            <a:spAutoFit/>
          </a:bodyPr>
          <a:lstStyle/>
          <a:p>
            <a:r>
              <a:rPr kumimoji="1" lang="en-US" altLang="zh-CN" dirty="0" smtClean="0">
                <a:latin typeface="+mn-ea"/>
              </a:rPr>
              <a:t>IR(information ratio): </a:t>
            </a:r>
            <a:endParaRPr kumimoji="1" lang="zh-CN" altLang="en-US" dirty="0">
              <a:latin typeface="+mn-ea"/>
            </a:endParaRPr>
          </a:p>
        </p:txBody>
      </p:sp>
      <p:pic>
        <p:nvPicPr>
          <p:cNvPr id="14" name="图片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19872" y="3095496"/>
            <a:ext cx="1409700" cy="762000"/>
          </a:xfrm>
          <a:prstGeom prst="rect">
            <a:avLst/>
          </a:prstGeom>
        </p:spPr>
      </p:pic>
      <p:sp>
        <p:nvSpPr>
          <p:cNvPr id="15" name="文本框 14"/>
          <p:cNvSpPr txBox="1"/>
          <p:nvPr/>
        </p:nvSpPr>
        <p:spPr>
          <a:xfrm>
            <a:off x="814709" y="4286000"/>
            <a:ext cx="6480720" cy="369332"/>
          </a:xfrm>
          <a:prstGeom prst="rect">
            <a:avLst/>
          </a:prstGeom>
          <a:noFill/>
        </p:spPr>
        <p:txBody>
          <a:bodyPr wrap="square" rtlCol="0">
            <a:spAutoFit/>
          </a:bodyPr>
          <a:lstStyle/>
          <a:p>
            <a:r>
              <a:rPr kumimoji="1" lang="en-US" altLang="zh-CN" dirty="0" smtClean="0">
                <a:latin typeface="+mn-ea"/>
              </a:rPr>
              <a:t>The higher of these two indicators the better the factor.</a:t>
            </a:r>
            <a:endParaRPr kumimoji="1" lang="zh-CN" altLang="en-US" dirty="0">
              <a:latin typeface="+mn-ea"/>
            </a:endParaRPr>
          </a:p>
        </p:txBody>
      </p:sp>
    </p:spTree>
    <p:extLst>
      <p:ext uri="{BB962C8B-B14F-4D97-AF65-F5344CB8AC3E}">
        <p14:creationId xmlns:p14="http://schemas.microsoft.com/office/powerpoint/2010/main" val="1539229878"/>
      </p:ext>
    </p:extLst>
  </p:cSld>
  <p:clrMapOvr>
    <a:masterClrMapping/>
  </p:clrMapOvr>
  <p:transition spd="slow" advClick="0" advTm="3000">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557205" y="1023734"/>
            <a:ext cx="6586815" cy="1404000"/>
          </a:xfrm>
          <a:custGeom>
            <a:avLst/>
            <a:gdLst/>
            <a:ahLst/>
            <a:cxnLst/>
            <a:rect l="l" t="t" r="r" b="b"/>
            <a:pathLst>
              <a:path w="6586815" h="1404000">
                <a:moveTo>
                  <a:pt x="810600" y="0"/>
                </a:moveTo>
                <a:lnTo>
                  <a:pt x="6586815" y="0"/>
                </a:lnTo>
                <a:lnTo>
                  <a:pt x="6586815" y="1404000"/>
                </a:lnTo>
                <a:lnTo>
                  <a:pt x="0" y="1404000"/>
                </a:ln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0" y="2931790"/>
            <a:ext cx="4284268" cy="1404000"/>
          </a:xfrm>
          <a:custGeom>
            <a:avLst/>
            <a:gdLst/>
            <a:ahLst/>
            <a:cxnLst/>
            <a:rect l="l" t="t" r="r" b="b"/>
            <a:pathLst>
              <a:path w="4284268" h="1404000">
                <a:moveTo>
                  <a:pt x="0" y="0"/>
                </a:moveTo>
                <a:lnTo>
                  <a:pt x="4284268" y="0"/>
                </a:lnTo>
                <a:lnTo>
                  <a:pt x="3473668" y="1404000"/>
                </a:lnTo>
                <a:lnTo>
                  <a:pt x="0" y="1404000"/>
                </a:ln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0" y="1491630"/>
            <a:ext cx="7959928" cy="2268000"/>
          </a:xfrm>
          <a:custGeom>
            <a:avLst/>
            <a:gdLst/>
            <a:ahLst/>
            <a:cxnLst/>
            <a:rect l="l" t="t" r="r" b="b"/>
            <a:pathLst>
              <a:path w="7959928" h="2268000">
                <a:moveTo>
                  <a:pt x="0" y="0"/>
                </a:moveTo>
                <a:lnTo>
                  <a:pt x="7959928" y="0"/>
                </a:lnTo>
                <a:lnTo>
                  <a:pt x="6650498" y="2268000"/>
                </a:lnTo>
                <a:lnTo>
                  <a:pt x="0" y="2268000"/>
                </a:ln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9"/>
          <p:cNvSpPr txBox="1"/>
          <p:nvPr/>
        </p:nvSpPr>
        <p:spPr>
          <a:xfrm>
            <a:off x="592932" y="2859785"/>
            <a:ext cx="1045557" cy="461665"/>
          </a:xfrm>
          <a:prstGeom prst="rect">
            <a:avLst/>
          </a:prstGeom>
          <a:noFill/>
        </p:spPr>
        <p:txBody>
          <a:bodyPr wrap="square" rtlCol="0">
            <a:spAutoFit/>
          </a:bodyPr>
          <a:lstStyle/>
          <a:p>
            <a:pPr algn="ctr"/>
            <a:r>
              <a:rPr lang="en-US" altLang="zh-CN" sz="2400" dirty="0" smtClean="0">
                <a:solidFill>
                  <a:schemeClr val="bg1"/>
                </a:solidFill>
              </a:rPr>
              <a:t>PART</a:t>
            </a:r>
            <a:endParaRPr lang="zh-CN" altLang="en-US" sz="2400" dirty="0">
              <a:solidFill>
                <a:schemeClr val="bg1"/>
              </a:solidFill>
            </a:endParaRPr>
          </a:p>
        </p:txBody>
      </p:sp>
      <p:sp>
        <p:nvSpPr>
          <p:cNvPr id="11" name="TextBox 10"/>
          <p:cNvSpPr txBox="1"/>
          <p:nvPr/>
        </p:nvSpPr>
        <p:spPr>
          <a:xfrm>
            <a:off x="1375073" y="1683906"/>
            <a:ext cx="1672408" cy="1862048"/>
          </a:xfrm>
          <a:prstGeom prst="rect">
            <a:avLst/>
          </a:prstGeom>
          <a:noFill/>
        </p:spPr>
        <p:txBody>
          <a:bodyPr wrap="square" rtlCol="0">
            <a:spAutoFit/>
          </a:bodyPr>
          <a:lstStyle/>
          <a:p>
            <a:pPr algn="ctr"/>
            <a:r>
              <a:rPr lang="en-US" altLang="zh-CN" sz="11500" dirty="0">
                <a:solidFill>
                  <a:schemeClr val="bg1"/>
                </a:solidFill>
                <a:latin typeface="Impact" panose="020B0806030902050204" pitchFamily="34" charset="0"/>
              </a:rPr>
              <a:t>2</a:t>
            </a:r>
            <a:endParaRPr lang="zh-CN" altLang="en-US" sz="11500" dirty="0">
              <a:solidFill>
                <a:schemeClr val="bg1"/>
              </a:solidFill>
              <a:latin typeface="Impact" panose="020B0806030902050204" pitchFamily="34" charset="0"/>
            </a:endParaRPr>
          </a:p>
        </p:txBody>
      </p:sp>
      <p:sp>
        <p:nvSpPr>
          <p:cNvPr id="12" name="TextBox 11"/>
          <p:cNvSpPr txBox="1"/>
          <p:nvPr/>
        </p:nvSpPr>
        <p:spPr>
          <a:xfrm>
            <a:off x="2629852" y="2341632"/>
            <a:ext cx="3585404" cy="553998"/>
          </a:xfrm>
          <a:prstGeom prst="rect">
            <a:avLst/>
          </a:prstGeom>
          <a:noFill/>
        </p:spPr>
        <p:txBody>
          <a:bodyPr wrap="square" rtlCol="0">
            <a:spAutoFit/>
          </a:bodyPr>
          <a:lstStyle/>
          <a:p>
            <a:pPr algn="ctr"/>
            <a:r>
              <a:rPr lang="en-US" altLang="zh-CN" sz="3000" b="1" dirty="0" smtClean="0">
                <a:solidFill>
                  <a:schemeClr val="bg1"/>
                </a:solidFill>
                <a:latin typeface="+mj-ea"/>
                <a:ea typeface="+mj-ea"/>
              </a:rPr>
              <a:t>Project process</a:t>
            </a:r>
            <a:endParaRPr lang="zh-CN" altLang="en-US" sz="3000" b="1" dirty="0">
              <a:solidFill>
                <a:schemeClr val="bg1"/>
              </a:solidFill>
              <a:latin typeface="+mj-ea"/>
              <a:ea typeface="+mj-ea"/>
            </a:endParaRPr>
          </a:p>
        </p:txBody>
      </p:sp>
      <p:sp>
        <p:nvSpPr>
          <p:cNvPr id="21" name="矩形 20"/>
          <p:cNvSpPr/>
          <p:nvPr/>
        </p:nvSpPr>
        <p:spPr>
          <a:xfrm>
            <a:off x="8251155" y="1356638"/>
            <a:ext cx="447057" cy="738192"/>
          </a:xfrm>
          <a:custGeom>
            <a:avLst/>
            <a:gdLst/>
            <a:ahLst/>
            <a:cxnLst/>
            <a:rect l="l" t="t" r="r" b="b"/>
            <a:pathLst>
              <a:path w="447057" h="738192">
                <a:moveTo>
                  <a:pt x="77961" y="0"/>
                </a:moveTo>
                <a:lnTo>
                  <a:pt x="447057" y="369096"/>
                </a:lnTo>
                <a:lnTo>
                  <a:pt x="77961" y="738192"/>
                </a:lnTo>
                <a:lnTo>
                  <a:pt x="0" y="660231"/>
                </a:lnTo>
                <a:lnTo>
                  <a:pt x="293910" y="366322"/>
                </a:lnTo>
                <a:lnTo>
                  <a:pt x="2775" y="7518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407643778"/>
      </p:ext>
    </p:extLst>
  </p:cSld>
  <p:clrMapOvr>
    <a:masterClrMapping/>
  </p:clrMapOvr>
  <mc:AlternateContent xmlns:mc="http://schemas.openxmlformats.org/markup-compatibility/2006">
    <mc:Choice xmlns:p14="http://schemas.microsoft.com/office/powerpoint/2010/main" Requires="p14">
      <p:transition spd="slow" p14:dur="1600" advTm="6000">
        <p:blinds dir="vert"/>
      </p:transition>
    </mc:Choice>
    <mc:Fallback>
      <p:transition spd="slow" advTm="600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right)">
                                      <p:cBhvr>
                                        <p:cTn id="7" dur="1000"/>
                                        <p:tgtEl>
                                          <p:spTgt spid="4"/>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left)">
                                      <p:cBhvr>
                                        <p:cTn id="10" dur="1000"/>
                                        <p:tgtEl>
                                          <p:spTgt spid="7"/>
                                        </p:tgtEl>
                                      </p:cBhvr>
                                    </p:animEffect>
                                  </p:childTnLst>
                                </p:cTn>
                              </p:par>
                            </p:childTnLst>
                          </p:cTn>
                        </p:par>
                        <p:par>
                          <p:cTn id="11" fill="hold">
                            <p:stCondLst>
                              <p:cond delay="1000"/>
                            </p:stCondLst>
                            <p:childTnLst>
                              <p:par>
                                <p:cTn id="12" presetID="2" presetClass="entr" presetSubtype="8" fill="hold" grpId="0" nodeType="after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additive="base">
                                        <p:cTn id="14" dur="1000" fill="hold"/>
                                        <p:tgtEl>
                                          <p:spTgt spid="8"/>
                                        </p:tgtEl>
                                        <p:attrNameLst>
                                          <p:attrName>ppt_x</p:attrName>
                                        </p:attrNameLst>
                                      </p:cBhvr>
                                      <p:tavLst>
                                        <p:tav tm="0">
                                          <p:val>
                                            <p:strVal val="0-#ppt_w/2"/>
                                          </p:val>
                                        </p:tav>
                                        <p:tav tm="100000">
                                          <p:val>
                                            <p:strVal val="#ppt_x"/>
                                          </p:val>
                                        </p:tav>
                                      </p:tavLst>
                                    </p:anim>
                                    <p:anim calcmode="lin" valueType="num">
                                      <p:cBhvr additive="base">
                                        <p:cTn id="15" dur="1000" fill="hold"/>
                                        <p:tgtEl>
                                          <p:spTgt spid="8"/>
                                        </p:tgtEl>
                                        <p:attrNameLst>
                                          <p:attrName>ppt_y</p:attrName>
                                        </p:attrNameLst>
                                      </p:cBhvr>
                                      <p:tavLst>
                                        <p:tav tm="0">
                                          <p:val>
                                            <p:strVal val="#ppt_y"/>
                                          </p:val>
                                        </p:tav>
                                        <p:tav tm="100000">
                                          <p:val>
                                            <p:strVal val="#ppt_y"/>
                                          </p:val>
                                        </p:tav>
                                      </p:tavLst>
                                    </p:anim>
                                  </p:childTnLst>
                                </p:cTn>
                              </p:par>
                            </p:childTnLst>
                          </p:cTn>
                        </p:par>
                        <p:par>
                          <p:cTn id="16" fill="hold">
                            <p:stCondLst>
                              <p:cond delay="2000"/>
                            </p:stCondLst>
                            <p:childTnLst>
                              <p:par>
                                <p:cTn id="17" presetID="2" presetClass="entr" presetSubtype="8" fill="hold" grpId="0" nodeType="afterEffect">
                                  <p:stCondLst>
                                    <p:cond delay="0"/>
                                  </p:stCondLst>
                                  <p:childTnLst>
                                    <p:set>
                                      <p:cBhvr>
                                        <p:cTn id="18" dur="1" fill="hold">
                                          <p:stCondLst>
                                            <p:cond delay="0"/>
                                          </p:stCondLst>
                                        </p:cTn>
                                        <p:tgtEl>
                                          <p:spTgt spid="21"/>
                                        </p:tgtEl>
                                        <p:attrNameLst>
                                          <p:attrName>style.visibility</p:attrName>
                                        </p:attrNameLst>
                                      </p:cBhvr>
                                      <p:to>
                                        <p:strVal val="visible"/>
                                      </p:to>
                                    </p:set>
                                    <p:anim calcmode="lin" valueType="num">
                                      <p:cBhvr additive="base">
                                        <p:cTn id="19" dur="500" fill="hold"/>
                                        <p:tgtEl>
                                          <p:spTgt spid="21"/>
                                        </p:tgtEl>
                                        <p:attrNameLst>
                                          <p:attrName>ppt_x</p:attrName>
                                        </p:attrNameLst>
                                      </p:cBhvr>
                                      <p:tavLst>
                                        <p:tav tm="0">
                                          <p:val>
                                            <p:strVal val="0-#ppt_w/2"/>
                                          </p:val>
                                        </p:tav>
                                        <p:tav tm="100000">
                                          <p:val>
                                            <p:strVal val="#ppt_x"/>
                                          </p:val>
                                        </p:tav>
                                      </p:tavLst>
                                    </p:anim>
                                    <p:anim calcmode="lin" valueType="num">
                                      <p:cBhvr additive="base">
                                        <p:cTn id="20" dur="500" fill="hold"/>
                                        <p:tgtEl>
                                          <p:spTgt spid="21"/>
                                        </p:tgtEl>
                                        <p:attrNameLst>
                                          <p:attrName>ppt_y</p:attrName>
                                        </p:attrNameLst>
                                      </p:cBhvr>
                                      <p:tavLst>
                                        <p:tav tm="0">
                                          <p:val>
                                            <p:strVal val="#ppt_y"/>
                                          </p:val>
                                        </p:tav>
                                        <p:tav tm="100000">
                                          <p:val>
                                            <p:strVal val="#ppt_y"/>
                                          </p:val>
                                        </p:tav>
                                      </p:tavLst>
                                    </p:anim>
                                  </p:childTnLst>
                                </p:cTn>
                              </p:par>
                            </p:childTnLst>
                          </p:cTn>
                        </p:par>
                        <p:par>
                          <p:cTn id="21" fill="hold">
                            <p:stCondLst>
                              <p:cond delay="2500"/>
                            </p:stCondLst>
                            <p:childTnLst>
                              <p:par>
                                <p:cTn id="22" presetID="42" presetClass="entr" presetSubtype="0" fill="hold" grpId="0" nodeType="after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750"/>
                                        <p:tgtEl>
                                          <p:spTgt spid="10"/>
                                        </p:tgtEl>
                                      </p:cBhvr>
                                    </p:animEffect>
                                    <p:anim calcmode="lin" valueType="num">
                                      <p:cBhvr>
                                        <p:cTn id="25" dur="750" fill="hold"/>
                                        <p:tgtEl>
                                          <p:spTgt spid="10"/>
                                        </p:tgtEl>
                                        <p:attrNameLst>
                                          <p:attrName>ppt_x</p:attrName>
                                        </p:attrNameLst>
                                      </p:cBhvr>
                                      <p:tavLst>
                                        <p:tav tm="0">
                                          <p:val>
                                            <p:strVal val="#ppt_x"/>
                                          </p:val>
                                        </p:tav>
                                        <p:tav tm="100000">
                                          <p:val>
                                            <p:strVal val="#ppt_x"/>
                                          </p:val>
                                        </p:tav>
                                      </p:tavLst>
                                    </p:anim>
                                    <p:anim calcmode="lin" valueType="num">
                                      <p:cBhvr>
                                        <p:cTn id="26" dur="750" fill="hold"/>
                                        <p:tgtEl>
                                          <p:spTgt spid="10"/>
                                        </p:tgtEl>
                                        <p:attrNameLst>
                                          <p:attrName>ppt_y</p:attrName>
                                        </p:attrNameLst>
                                      </p:cBhvr>
                                      <p:tavLst>
                                        <p:tav tm="0">
                                          <p:val>
                                            <p:strVal val="#ppt_y+.1"/>
                                          </p:val>
                                        </p:tav>
                                        <p:tav tm="100000">
                                          <p:val>
                                            <p:strVal val="#ppt_y"/>
                                          </p:val>
                                        </p:tav>
                                      </p:tavLst>
                                    </p:anim>
                                  </p:childTnLst>
                                </p:cTn>
                              </p:par>
                            </p:childTnLst>
                          </p:cTn>
                        </p:par>
                        <p:par>
                          <p:cTn id="27" fill="hold">
                            <p:stCondLst>
                              <p:cond delay="3250"/>
                            </p:stCondLst>
                            <p:childTnLst>
                              <p:par>
                                <p:cTn id="28" presetID="49" presetClass="entr" presetSubtype="0" decel="100000" fill="hold" grpId="0" nodeType="afterEffect">
                                  <p:stCondLst>
                                    <p:cond delay="0"/>
                                  </p:stCondLst>
                                  <p:childTnLst>
                                    <p:set>
                                      <p:cBhvr>
                                        <p:cTn id="29" dur="1" fill="hold">
                                          <p:stCondLst>
                                            <p:cond delay="0"/>
                                          </p:stCondLst>
                                        </p:cTn>
                                        <p:tgtEl>
                                          <p:spTgt spid="11"/>
                                        </p:tgtEl>
                                        <p:attrNameLst>
                                          <p:attrName>style.visibility</p:attrName>
                                        </p:attrNameLst>
                                      </p:cBhvr>
                                      <p:to>
                                        <p:strVal val="visible"/>
                                      </p:to>
                                    </p:set>
                                    <p:anim calcmode="lin" valueType="num">
                                      <p:cBhvr>
                                        <p:cTn id="30" dur="500" fill="hold"/>
                                        <p:tgtEl>
                                          <p:spTgt spid="11"/>
                                        </p:tgtEl>
                                        <p:attrNameLst>
                                          <p:attrName>ppt_w</p:attrName>
                                        </p:attrNameLst>
                                      </p:cBhvr>
                                      <p:tavLst>
                                        <p:tav tm="0">
                                          <p:val>
                                            <p:fltVal val="0"/>
                                          </p:val>
                                        </p:tav>
                                        <p:tav tm="100000">
                                          <p:val>
                                            <p:strVal val="#ppt_w"/>
                                          </p:val>
                                        </p:tav>
                                      </p:tavLst>
                                    </p:anim>
                                    <p:anim calcmode="lin" valueType="num">
                                      <p:cBhvr>
                                        <p:cTn id="31" dur="500" fill="hold"/>
                                        <p:tgtEl>
                                          <p:spTgt spid="11"/>
                                        </p:tgtEl>
                                        <p:attrNameLst>
                                          <p:attrName>ppt_h</p:attrName>
                                        </p:attrNameLst>
                                      </p:cBhvr>
                                      <p:tavLst>
                                        <p:tav tm="0">
                                          <p:val>
                                            <p:fltVal val="0"/>
                                          </p:val>
                                        </p:tav>
                                        <p:tav tm="100000">
                                          <p:val>
                                            <p:strVal val="#ppt_h"/>
                                          </p:val>
                                        </p:tav>
                                      </p:tavLst>
                                    </p:anim>
                                    <p:anim calcmode="lin" valueType="num">
                                      <p:cBhvr>
                                        <p:cTn id="32" dur="500" fill="hold"/>
                                        <p:tgtEl>
                                          <p:spTgt spid="11"/>
                                        </p:tgtEl>
                                        <p:attrNameLst>
                                          <p:attrName>style.rotation</p:attrName>
                                        </p:attrNameLst>
                                      </p:cBhvr>
                                      <p:tavLst>
                                        <p:tav tm="0">
                                          <p:val>
                                            <p:fltVal val="360"/>
                                          </p:val>
                                        </p:tav>
                                        <p:tav tm="100000">
                                          <p:val>
                                            <p:fltVal val="0"/>
                                          </p:val>
                                        </p:tav>
                                      </p:tavLst>
                                    </p:anim>
                                    <p:animEffect transition="in" filter="fade">
                                      <p:cBhvr>
                                        <p:cTn id="33" dur="500"/>
                                        <p:tgtEl>
                                          <p:spTgt spid="11"/>
                                        </p:tgtEl>
                                      </p:cBhvr>
                                    </p:animEffect>
                                  </p:childTnLst>
                                </p:cTn>
                              </p:par>
                            </p:childTnLst>
                          </p:cTn>
                        </p:par>
                        <p:par>
                          <p:cTn id="34" fill="hold">
                            <p:stCondLst>
                              <p:cond delay="3750"/>
                            </p:stCondLst>
                            <p:childTnLst>
                              <p:par>
                                <p:cTn id="35" presetID="12" presetClass="entr" presetSubtype="8" fill="hold" grpId="0" nodeType="afterEffect">
                                  <p:stCondLst>
                                    <p:cond delay="0"/>
                                  </p:stCondLst>
                                  <p:childTnLst>
                                    <p:set>
                                      <p:cBhvr>
                                        <p:cTn id="36" dur="1" fill="hold">
                                          <p:stCondLst>
                                            <p:cond delay="0"/>
                                          </p:stCondLst>
                                        </p:cTn>
                                        <p:tgtEl>
                                          <p:spTgt spid="12"/>
                                        </p:tgtEl>
                                        <p:attrNameLst>
                                          <p:attrName>style.visibility</p:attrName>
                                        </p:attrNameLst>
                                      </p:cBhvr>
                                      <p:to>
                                        <p:strVal val="visible"/>
                                      </p:to>
                                    </p:set>
                                    <p:anim calcmode="lin" valueType="num">
                                      <p:cBhvr additive="base">
                                        <p:cTn id="37" dur="500"/>
                                        <p:tgtEl>
                                          <p:spTgt spid="12"/>
                                        </p:tgtEl>
                                        <p:attrNameLst>
                                          <p:attrName>ppt_x</p:attrName>
                                        </p:attrNameLst>
                                      </p:cBhvr>
                                      <p:tavLst>
                                        <p:tav tm="0">
                                          <p:val>
                                            <p:strVal val="#ppt_x-#ppt_w*1.125000"/>
                                          </p:val>
                                        </p:tav>
                                        <p:tav tm="100000">
                                          <p:val>
                                            <p:strVal val="#ppt_x"/>
                                          </p:val>
                                        </p:tav>
                                      </p:tavLst>
                                    </p:anim>
                                    <p:animEffect transition="in" filter="wipe(right)">
                                      <p:cBhvr>
                                        <p:cTn id="3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P spid="8" grpId="0" animBg="1"/>
      <p:bldP spid="10" grpId="0"/>
      <p:bldP spid="11" grpId="0"/>
      <p:bldP spid="12" grpId="0"/>
      <p:bldP spid="21"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MH_Text_1"/>
          <p:cNvSpPr>
            <a:spLocks noChangeArrowheads="1"/>
          </p:cNvSpPr>
          <p:nvPr>
            <p:custDataLst>
              <p:tags r:id="rId1"/>
            </p:custDataLst>
          </p:nvPr>
        </p:nvSpPr>
        <p:spPr bwMode="auto">
          <a:xfrm>
            <a:off x="5868144" y="2090292"/>
            <a:ext cx="3275856" cy="1777602"/>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lIns="101708" tIns="50853" rIns="101708" bIns="50853">
            <a:noAutofit/>
          </a:bodyPr>
          <a:lstStyle/>
          <a:p>
            <a:pPr fontAlgn="base">
              <a:lnSpc>
                <a:spcPct val="150000"/>
              </a:lnSpc>
              <a:spcBef>
                <a:spcPct val="0"/>
              </a:spcBef>
              <a:spcAft>
                <a:spcPct val="0"/>
              </a:spcAft>
            </a:pPr>
            <a:r>
              <a:rPr lang="zh-CN" altLang="en-US" sz="1100" dirty="0" smtClean="0">
                <a:solidFill>
                  <a:schemeClr val="bg1"/>
                </a:solidFill>
                <a:latin typeface="Arial"/>
                <a:cs typeface="+mn-ea"/>
              </a:rPr>
              <a:t>。</a:t>
            </a:r>
            <a:endParaRPr lang="zh-CN" altLang="en-US" sz="1100" dirty="0">
              <a:solidFill>
                <a:schemeClr val="bg1"/>
              </a:solidFill>
              <a:latin typeface="Arial"/>
              <a:cs typeface="+mn-ea"/>
            </a:endParaRPr>
          </a:p>
        </p:txBody>
      </p:sp>
      <p:cxnSp>
        <p:nvCxnSpPr>
          <p:cNvPr id="4" name="直线连接符 3"/>
          <p:cNvCxnSpPr/>
          <p:nvPr/>
        </p:nvCxnSpPr>
        <p:spPr>
          <a:xfrm>
            <a:off x="755576" y="699542"/>
            <a:ext cx="2088232" cy="0"/>
          </a:xfrm>
          <a:prstGeom prst="line">
            <a:avLst/>
          </a:prstGeom>
        </p:spPr>
        <p:style>
          <a:lnRef idx="1">
            <a:schemeClr val="accent6"/>
          </a:lnRef>
          <a:fillRef idx="0">
            <a:schemeClr val="accent6"/>
          </a:fillRef>
          <a:effectRef idx="0">
            <a:schemeClr val="accent6"/>
          </a:effectRef>
          <a:fontRef idx="minor">
            <a:schemeClr val="tx1"/>
          </a:fontRef>
        </p:style>
      </p:cxnSp>
      <p:sp>
        <p:nvSpPr>
          <p:cNvPr id="5" name="圆角矩形 4"/>
          <p:cNvSpPr/>
          <p:nvPr/>
        </p:nvSpPr>
        <p:spPr>
          <a:xfrm>
            <a:off x="251520" y="339502"/>
            <a:ext cx="360040" cy="360040"/>
          </a:xfrm>
          <a:prstGeom prst="roundRect">
            <a:avLst/>
          </a:prstGeom>
          <a:solidFill>
            <a:schemeClr val="accent6"/>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en-US" altLang="zh-CN" dirty="0"/>
              <a:t>1</a:t>
            </a:r>
            <a:endParaRPr kumimoji="1" lang="zh-CN" altLang="en-US" dirty="0"/>
          </a:p>
        </p:txBody>
      </p:sp>
      <p:sp>
        <p:nvSpPr>
          <p:cNvPr id="6" name="文本框 5"/>
          <p:cNvSpPr txBox="1"/>
          <p:nvPr/>
        </p:nvSpPr>
        <p:spPr>
          <a:xfrm>
            <a:off x="809718" y="299432"/>
            <a:ext cx="3618266" cy="400110"/>
          </a:xfrm>
          <a:prstGeom prst="rect">
            <a:avLst/>
          </a:prstGeom>
          <a:noFill/>
        </p:spPr>
        <p:txBody>
          <a:bodyPr wrap="square" rtlCol="0">
            <a:spAutoFit/>
          </a:bodyPr>
          <a:lstStyle/>
          <a:p>
            <a:r>
              <a:rPr kumimoji="1" lang="en-US" altLang="zh-CN" sz="2000" dirty="0" smtClean="0">
                <a:latin typeface="+mn-ea"/>
              </a:rPr>
              <a:t>Getting Data</a:t>
            </a:r>
            <a:endParaRPr kumimoji="1" lang="zh-CN" altLang="en-US" sz="2000" dirty="0">
              <a:latin typeface="+mn-ea"/>
            </a:endParaRPr>
          </a:p>
        </p:txBody>
      </p:sp>
      <p:sp>
        <p:nvSpPr>
          <p:cNvPr id="3" name="文本框 2"/>
          <p:cNvSpPr txBox="1"/>
          <p:nvPr/>
        </p:nvSpPr>
        <p:spPr>
          <a:xfrm>
            <a:off x="755576" y="1059582"/>
            <a:ext cx="7560840" cy="646331"/>
          </a:xfrm>
          <a:prstGeom prst="rect">
            <a:avLst/>
          </a:prstGeom>
          <a:noFill/>
        </p:spPr>
        <p:txBody>
          <a:bodyPr wrap="square" rtlCol="0">
            <a:spAutoFit/>
          </a:bodyPr>
          <a:lstStyle/>
          <a:p>
            <a:r>
              <a:rPr kumimoji="1" lang="en-US" altLang="zh-CN" dirty="0" smtClean="0"/>
              <a:t>Close price: I get close price of every stocks in Shanghai stock market    </a:t>
            </a:r>
          </a:p>
          <a:p>
            <a:r>
              <a:rPr kumimoji="1" lang="en-US" altLang="zh-CN" dirty="0"/>
              <a:t> </a:t>
            </a:r>
            <a:r>
              <a:rPr kumimoji="1" lang="en-US" altLang="zh-CN" dirty="0" smtClean="0"/>
              <a:t>                   from 2014 to 2016.</a:t>
            </a:r>
            <a:endParaRPr kumimoji="1" lang="zh-CN" altLang="en-US" dirty="0"/>
          </a:p>
        </p:txBody>
      </p:sp>
      <p:sp>
        <p:nvSpPr>
          <p:cNvPr id="38" name="文本框 37"/>
          <p:cNvSpPr txBox="1"/>
          <p:nvPr/>
        </p:nvSpPr>
        <p:spPr>
          <a:xfrm>
            <a:off x="809718" y="2367301"/>
            <a:ext cx="7560840" cy="646331"/>
          </a:xfrm>
          <a:prstGeom prst="rect">
            <a:avLst/>
          </a:prstGeom>
          <a:noFill/>
        </p:spPr>
        <p:txBody>
          <a:bodyPr wrap="square" rtlCol="0">
            <a:spAutoFit/>
          </a:bodyPr>
          <a:lstStyle/>
          <a:p>
            <a:r>
              <a:rPr kumimoji="1" lang="en-US" altLang="zh-CN" dirty="0"/>
              <a:t>T</a:t>
            </a:r>
            <a:r>
              <a:rPr kumimoji="1" lang="en-US" altLang="zh-CN" dirty="0" smtClean="0"/>
              <a:t>urnover: I get turnover of every stocks in Shanghai stock market    </a:t>
            </a:r>
          </a:p>
          <a:p>
            <a:r>
              <a:rPr kumimoji="1" lang="en-US" altLang="zh-CN" dirty="0"/>
              <a:t> </a:t>
            </a:r>
            <a:r>
              <a:rPr kumimoji="1" lang="en-US" altLang="zh-CN" dirty="0" smtClean="0"/>
              <a:t>                   from 2014 to 2016.</a:t>
            </a:r>
            <a:endParaRPr kumimoji="1" lang="zh-CN" altLang="en-US" dirty="0"/>
          </a:p>
        </p:txBody>
      </p:sp>
      <p:sp>
        <p:nvSpPr>
          <p:cNvPr id="39" name="文本框 38"/>
          <p:cNvSpPr txBox="1"/>
          <p:nvPr/>
        </p:nvSpPr>
        <p:spPr>
          <a:xfrm>
            <a:off x="809718" y="3622615"/>
            <a:ext cx="7560840" cy="369332"/>
          </a:xfrm>
          <a:prstGeom prst="rect">
            <a:avLst/>
          </a:prstGeom>
          <a:noFill/>
        </p:spPr>
        <p:txBody>
          <a:bodyPr wrap="square" rtlCol="0">
            <a:spAutoFit/>
          </a:bodyPr>
          <a:lstStyle/>
          <a:p>
            <a:r>
              <a:rPr kumimoji="1" lang="en-US" altLang="zh-CN" dirty="0" smtClean="0"/>
              <a:t>Index close price: I get close price of SH180 from 2014 to 2016.</a:t>
            </a:r>
            <a:endParaRPr kumimoji="1" lang="zh-CN" altLang="en-US" dirty="0"/>
          </a:p>
        </p:txBody>
      </p:sp>
    </p:spTree>
    <p:extLst>
      <p:ext uri="{BB962C8B-B14F-4D97-AF65-F5344CB8AC3E}">
        <p14:creationId xmlns:p14="http://schemas.microsoft.com/office/powerpoint/2010/main" val="771573043"/>
      </p:ext>
    </p:extLst>
  </p:cSld>
  <p:clrMapOvr>
    <a:masterClrMapping/>
  </p:clrMapOvr>
  <p:transition spd="slow" advClick="0" advTm="3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grpId="0" nodeType="afterEffect">
                                  <p:stCondLst>
                                    <p:cond delay="0"/>
                                  </p:stCondLst>
                                  <p:iterate type="lt">
                                    <p:tmPct val="15000"/>
                                  </p:iterate>
                                  <p:childTnLst>
                                    <p:set>
                                      <p:cBhvr>
                                        <p:cTn id="6" dur="1" fill="hold">
                                          <p:stCondLst>
                                            <p:cond delay="0"/>
                                          </p:stCondLst>
                                        </p:cTn>
                                        <p:tgtEl>
                                          <p:spTgt spid="21"/>
                                        </p:tgtEl>
                                        <p:attrNameLst>
                                          <p:attrName>style.visibility</p:attrName>
                                        </p:attrNameLst>
                                      </p:cBhvr>
                                      <p:to>
                                        <p:strVal val="visible"/>
                                      </p:to>
                                    </p:set>
                                    <p:animScale>
                                      <p:cBhvr>
                                        <p:cTn id="7" dur="250" decel="50000" fill="hold">
                                          <p:stCondLst>
                                            <p:cond delay="0"/>
                                          </p:stCondLst>
                                        </p:cTn>
                                        <p:tgtEl>
                                          <p:spTgt spid="21"/>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250" decel="50000" fill="hold">
                                          <p:stCondLst>
                                            <p:cond delay="0"/>
                                          </p:stCondLst>
                                        </p:cTn>
                                        <p:tgtEl>
                                          <p:spTgt spid="21"/>
                                        </p:tgtEl>
                                        <p:attrNameLst>
                                          <p:attrName>ppt_x</p:attrName>
                                          <p:attrName>ppt_y</p:attrName>
                                        </p:attrNameLst>
                                      </p:cBhvr>
                                    </p:animMotion>
                                    <p:animEffect transition="in" filter="fade">
                                      <p:cBhvr>
                                        <p:cTn id="9" dur="25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MH_Text_1"/>
          <p:cNvSpPr>
            <a:spLocks noChangeArrowheads="1"/>
          </p:cNvSpPr>
          <p:nvPr>
            <p:custDataLst>
              <p:tags r:id="rId1"/>
            </p:custDataLst>
          </p:nvPr>
        </p:nvSpPr>
        <p:spPr bwMode="auto">
          <a:xfrm>
            <a:off x="5868144" y="2090292"/>
            <a:ext cx="3275856" cy="1777602"/>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lIns="101708" tIns="50853" rIns="101708" bIns="50853">
            <a:noAutofit/>
          </a:bodyPr>
          <a:lstStyle/>
          <a:p>
            <a:pPr fontAlgn="base">
              <a:lnSpc>
                <a:spcPct val="150000"/>
              </a:lnSpc>
              <a:spcBef>
                <a:spcPct val="0"/>
              </a:spcBef>
              <a:spcAft>
                <a:spcPct val="0"/>
              </a:spcAft>
            </a:pPr>
            <a:r>
              <a:rPr lang="zh-CN" altLang="en-US" sz="1100" dirty="0" smtClean="0">
                <a:solidFill>
                  <a:schemeClr val="bg1"/>
                </a:solidFill>
                <a:latin typeface="Arial"/>
                <a:cs typeface="+mn-ea"/>
              </a:rPr>
              <a:t>。</a:t>
            </a:r>
            <a:endParaRPr lang="zh-CN" altLang="en-US" sz="1100" dirty="0">
              <a:solidFill>
                <a:schemeClr val="bg1"/>
              </a:solidFill>
              <a:latin typeface="Arial"/>
              <a:cs typeface="+mn-ea"/>
            </a:endParaRPr>
          </a:p>
        </p:txBody>
      </p:sp>
      <p:cxnSp>
        <p:nvCxnSpPr>
          <p:cNvPr id="4" name="直线连接符 3"/>
          <p:cNvCxnSpPr/>
          <p:nvPr/>
        </p:nvCxnSpPr>
        <p:spPr>
          <a:xfrm>
            <a:off x="755576" y="699542"/>
            <a:ext cx="2088232" cy="0"/>
          </a:xfrm>
          <a:prstGeom prst="line">
            <a:avLst/>
          </a:prstGeom>
        </p:spPr>
        <p:style>
          <a:lnRef idx="1">
            <a:schemeClr val="accent6"/>
          </a:lnRef>
          <a:fillRef idx="0">
            <a:schemeClr val="accent6"/>
          </a:fillRef>
          <a:effectRef idx="0">
            <a:schemeClr val="accent6"/>
          </a:effectRef>
          <a:fontRef idx="minor">
            <a:schemeClr val="tx1"/>
          </a:fontRef>
        </p:style>
      </p:cxnSp>
      <p:sp>
        <p:nvSpPr>
          <p:cNvPr id="5" name="圆角矩形 4"/>
          <p:cNvSpPr/>
          <p:nvPr/>
        </p:nvSpPr>
        <p:spPr>
          <a:xfrm>
            <a:off x="251520" y="339502"/>
            <a:ext cx="360040" cy="360040"/>
          </a:xfrm>
          <a:prstGeom prst="roundRect">
            <a:avLst/>
          </a:prstGeom>
          <a:solidFill>
            <a:schemeClr val="accent6"/>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en-US" altLang="zh-CN" dirty="0"/>
              <a:t>2</a:t>
            </a:r>
            <a:endParaRPr kumimoji="1" lang="zh-CN" altLang="en-US" dirty="0"/>
          </a:p>
        </p:txBody>
      </p:sp>
      <p:sp>
        <p:nvSpPr>
          <p:cNvPr id="6" name="文本框 5"/>
          <p:cNvSpPr txBox="1"/>
          <p:nvPr/>
        </p:nvSpPr>
        <p:spPr>
          <a:xfrm>
            <a:off x="809718" y="299432"/>
            <a:ext cx="3618266" cy="400110"/>
          </a:xfrm>
          <a:prstGeom prst="rect">
            <a:avLst/>
          </a:prstGeom>
          <a:noFill/>
        </p:spPr>
        <p:txBody>
          <a:bodyPr wrap="square" rtlCol="0">
            <a:spAutoFit/>
          </a:bodyPr>
          <a:lstStyle/>
          <a:p>
            <a:r>
              <a:rPr kumimoji="1" lang="en-US" altLang="zh-CN" sz="2000" dirty="0" smtClean="0">
                <a:latin typeface="+mn-ea"/>
              </a:rPr>
              <a:t>Define factors</a:t>
            </a:r>
            <a:endParaRPr kumimoji="1" lang="zh-CN" altLang="en-US" sz="2000" dirty="0">
              <a:latin typeface="+mn-ea"/>
            </a:endParaRPr>
          </a:p>
        </p:txBody>
      </p:sp>
      <p:sp>
        <p:nvSpPr>
          <p:cNvPr id="2" name="矩形 1"/>
          <p:cNvSpPr/>
          <p:nvPr/>
        </p:nvSpPr>
        <p:spPr>
          <a:xfrm>
            <a:off x="1043608" y="1387926"/>
            <a:ext cx="4190506" cy="338554"/>
          </a:xfrm>
          <a:prstGeom prst="rect">
            <a:avLst/>
          </a:prstGeom>
        </p:spPr>
        <p:txBody>
          <a:bodyPr wrap="none">
            <a:spAutoFit/>
          </a:bodyPr>
          <a:lstStyle/>
          <a:p>
            <a:r>
              <a:rPr lang="en-US" altLang="zh-CN" sz="1600" dirty="0" smtClean="0">
                <a:solidFill>
                  <a:srgbClr val="24292E"/>
                </a:solidFill>
                <a:latin typeface="+mn-ea"/>
              </a:rPr>
              <a:t>MTM </a:t>
            </a:r>
            <a:r>
              <a:rPr lang="en-US" altLang="zh-CN" sz="1600" dirty="0">
                <a:solidFill>
                  <a:srgbClr val="24292E"/>
                </a:solidFill>
                <a:latin typeface="+mn-ea"/>
              </a:rPr>
              <a:t>factor=(close[20]-close[0])/close[0]</a:t>
            </a:r>
            <a:endParaRPr lang="zh-CN" altLang="en-US" sz="1600" dirty="0">
              <a:latin typeface="+mn-ea"/>
            </a:endParaRPr>
          </a:p>
        </p:txBody>
      </p:sp>
      <p:sp>
        <p:nvSpPr>
          <p:cNvPr id="10" name="TextBox 1"/>
          <p:cNvSpPr txBox="1"/>
          <p:nvPr/>
        </p:nvSpPr>
        <p:spPr>
          <a:xfrm>
            <a:off x="755576" y="969552"/>
            <a:ext cx="8028892" cy="3330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19989" tIns="0" rIns="119989" bIns="0" rtlCol="0" anchor="t">
            <a:noAutofit/>
          </a:bodyPr>
          <a:lstStyle>
            <a:defPPr>
              <a:defRPr lang="zh-CN"/>
            </a:defPPr>
            <a:lvl1pPr marL="285750" indent="-285750">
              <a:lnSpc>
                <a:spcPct val="120000"/>
              </a:lnSpc>
              <a:buClr>
                <a:schemeClr val="accent1"/>
              </a:buClr>
              <a:buFont typeface="Wingdings" panose="05000000000000000000" pitchFamily="2" charset="2"/>
              <a:buChar char="n"/>
              <a:defRPr sz="1200" b="1">
                <a:solidFill>
                  <a:schemeClr val="bg1">
                    <a:lumMod val="50000"/>
                  </a:schemeClr>
                </a:solidFill>
                <a:cs typeface="+mn-ea"/>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buClr>
                <a:srgbClr val="C00000"/>
              </a:buClr>
            </a:pPr>
            <a:r>
              <a:rPr lang="en-US" altLang="zh-CN" sz="1600" dirty="0" smtClean="0">
                <a:solidFill>
                  <a:schemeClr val="tx1"/>
                </a:solidFill>
              </a:rPr>
              <a:t>MTM(</a:t>
            </a:r>
            <a:r>
              <a:rPr lang="en-US" altLang="zh-CN" sz="1600" dirty="0">
                <a:solidFill>
                  <a:schemeClr val="tx1"/>
                </a:solidFill>
              </a:rPr>
              <a:t>Momentum </a:t>
            </a:r>
            <a:r>
              <a:rPr lang="en-US" altLang="zh-CN" sz="1600" dirty="0" smtClean="0">
                <a:solidFill>
                  <a:schemeClr val="tx1"/>
                </a:solidFill>
              </a:rPr>
              <a:t>Index)</a:t>
            </a:r>
            <a:endParaRPr lang="zh-CN" altLang="en-US" sz="1600" dirty="0">
              <a:solidFill>
                <a:schemeClr val="tx1"/>
              </a:solidFill>
            </a:endParaRPr>
          </a:p>
        </p:txBody>
      </p:sp>
      <p:sp>
        <p:nvSpPr>
          <p:cNvPr id="12" name="TextBox 1"/>
          <p:cNvSpPr txBox="1"/>
          <p:nvPr/>
        </p:nvSpPr>
        <p:spPr>
          <a:xfrm>
            <a:off x="755576" y="1923776"/>
            <a:ext cx="8028892" cy="3330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19989" tIns="0" rIns="119989" bIns="0" rtlCol="0" anchor="t">
            <a:noAutofit/>
          </a:bodyPr>
          <a:lstStyle>
            <a:defPPr>
              <a:defRPr lang="zh-CN"/>
            </a:defPPr>
            <a:lvl1pPr marL="285750" indent="-285750">
              <a:lnSpc>
                <a:spcPct val="120000"/>
              </a:lnSpc>
              <a:buClr>
                <a:schemeClr val="accent1"/>
              </a:buClr>
              <a:buFont typeface="Wingdings" panose="05000000000000000000" pitchFamily="2" charset="2"/>
              <a:buChar char="n"/>
              <a:defRPr sz="1200" b="1">
                <a:solidFill>
                  <a:schemeClr val="bg1">
                    <a:lumMod val="50000"/>
                  </a:schemeClr>
                </a:solidFill>
                <a:cs typeface="+mn-ea"/>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buClr>
                <a:srgbClr val="C00000"/>
              </a:buClr>
            </a:pPr>
            <a:r>
              <a:rPr lang="en-US" altLang="zh-CN" sz="1600" dirty="0">
                <a:solidFill>
                  <a:schemeClr val="tx1"/>
                </a:solidFill>
              </a:rPr>
              <a:t>A</a:t>
            </a:r>
            <a:r>
              <a:rPr lang="en-US" altLang="zh-CN" sz="1600" dirty="0" smtClean="0">
                <a:solidFill>
                  <a:schemeClr val="tx1"/>
                </a:solidFill>
              </a:rPr>
              <a:t>verage </a:t>
            </a:r>
            <a:r>
              <a:rPr lang="en-US" altLang="zh-CN" sz="1600" dirty="0">
                <a:solidFill>
                  <a:schemeClr val="tx1"/>
                </a:solidFill>
              </a:rPr>
              <a:t>T</a:t>
            </a:r>
            <a:r>
              <a:rPr lang="en-US" altLang="zh-CN" sz="1600" dirty="0" smtClean="0">
                <a:solidFill>
                  <a:schemeClr val="tx1"/>
                </a:solidFill>
              </a:rPr>
              <a:t>urnover </a:t>
            </a:r>
            <a:r>
              <a:rPr lang="en-US" altLang="zh-CN" sz="1600" dirty="0">
                <a:solidFill>
                  <a:schemeClr val="tx1"/>
                </a:solidFill>
              </a:rPr>
              <a:t>R</a:t>
            </a:r>
            <a:r>
              <a:rPr lang="en-US" altLang="zh-CN" sz="1600" dirty="0" smtClean="0">
                <a:solidFill>
                  <a:schemeClr val="tx1"/>
                </a:solidFill>
              </a:rPr>
              <a:t>ate</a:t>
            </a:r>
            <a:endParaRPr lang="zh-CN" altLang="en-US" sz="1600" dirty="0">
              <a:solidFill>
                <a:schemeClr val="tx1"/>
              </a:solidFill>
            </a:endParaRPr>
          </a:p>
        </p:txBody>
      </p:sp>
      <p:sp>
        <p:nvSpPr>
          <p:cNvPr id="7" name="矩形 6"/>
          <p:cNvSpPr/>
          <p:nvPr/>
        </p:nvSpPr>
        <p:spPr>
          <a:xfrm>
            <a:off x="1101255" y="2283718"/>
            <a:ext cx="4587218" cy="338554"/>
          </a:xfrm>
          <a:prstGeom prst="rect">
            <a:avLst/>
          </a:prstGeom>
        </p:spPr>
        <p:txBody>
          <a:bodyPr wrap="none">
            <a:spAutoFit/>
          </a:bodyPr>
          <a:lstStyle/>
          <a:p>
            <a:r>
              <a:rPr lang="en-US" altLang="zh-CN" sz="1600" dirty="0">
                <a:solidFill>
                  <a:srgbClr val="24292E"/>
                </a:solidFill>
                <a:latin typeface="+mn-ea"/>
              </a:rPr>
              <a:t>average turnover rate=turnover[0:20].mean()</a:t>
            </a:r>
            <a:endParaRPr lang="zh-CN" altLang="en-US" sz="1600" dirty="0">
              <a:latin typeface="+mn-ea"/>
            </a:endParaRPr>
          </a:p>
        </p:txBody>
      </p:sp>
      <p:sp>
        <p:nvSpPr>
          <p:cNvPr id="14" name="TextBox 1"/>
          <p:cNvSpPr txBox="1"/>
          <p:nvPr/>
        </p:nvSpPr>
        <p:spPr>
          <a:xfrm>
            <a:off x="755576" y="2729319"/>
            <a:ext cx="8028892" cy="3330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19989" tIns="0" rIns="119989" bIns="0" rtlCol="0" anchor="t">
            <a:noAutofit/>
          </a:bodyPr>
          <a:lstStyle>
            <a:defPPr>
              <a:defRPr lang="zh-CN"/>
            </a:defPPr>
            <a:lvl1pPr marL="285750" indent="-285750">
              <a:lnSpc>
                <a:spcPct val="120000"/>
              </a:lnSpc>
              <a:buClr>
                <a:schemeClr val="accent1"/>
              </a:buClr>
              <a:buFont typeface="Wingdings" panose="05000000000000000000" pitchFamily="2" charset="2"/>
              <a:buChar char="n"/>
              <a:defRPr sz="1200" b="1">
                <a:solidFill>
                  <a:schemeClr val="bg1">
                    <a:lumMod val="50000"/>
                  </a:schemeClr>
                </a:solidFill>
                <a:cs typeface="+mn-ea"/>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buClr>
                <a:srgbClr val="C00000"/>
              </a:buClr>
            </a:pPr>
            <a:r>
              <a:rPr lang="en-US" altLang="zh-CN" sz="1600" dirty="0" smtClean="0">
                <a:solidFill>
                  <a:schemeClr val="tx1"/>
                </a:solidFill>
              </a:rPr>
              <a:t>Turnover Change</a:t>
            </a:r>
            <a:endParaRPr lang="zh-CN" altLang="en-US" sz="1600" dirty="0">
              <a:solidFill>
                <a:schemeClr val="tx1"/>
              </a:solidFill>
            </a:endParaRPr>
          </a:p>
        </p:txBody>
      </p:sp>
      <p:sp>
        <p:nvSpPr>
          <p:cNvPr id="8" name="矩形 7"/>
          <p:cNvSpPr/>
          <p:nvPr/>
        </p:nvSpPr>
        <p:spPr>
          <a:xfrm>
            <a:off x="1101254" y="3090341"/>
            <a:ext cx="7575201" cy="338554"/>
          </a:xfrm>
          <a:prstGeom prst="rect">
            <a:avLst/>
          </a:prstGeom>
        </p:spPr>
        <p:txBody>
          <a:bodyPr wrap="square">
            <a:spAutoFit/>
          </a:bodyPr>
          <a:lstStyle/>
          <a:p>
            <a:r>
              <a:rPr lang="en-US" altLang="zh-CN" sz="1600">
                <a:solidFill>
                  <a:srgbClr val="24292E"/>
                </a:solidFill>
                <a:latin typeface="+mn-ea"/>
              </a:rPr>
              <a:t>turnover change=average turnover rate[20]-average turnover rate[0]</a:t>
            </a:r>
            <a:endParaRPr lang="zh-CN" altLang="en-US" sz="1600" dirty="0">
              <a:latin typeface="+mn-ea"/>
            </a:endParaRPr>
          </a:p>
        </p:txBody>
      </p:sp>
      <p:sp>
        <p:nvSpPr>
          <p:cNvPr id="16" name="TextBox 1"/>
          <p:cNvSpPr txBox="1"/>
          <p:nvPr/>
        </p:nvSpPr>
        <p:spPr>
          <a:xfrm>
            <a:off x="755576" y="3534863"/>
            <a:ext cx="8028892" cy="3330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19989" tIns="0" rIns="119989" bIns="0" rtlCol="0" anchor="t">
            <a:noAutofit/>
          </a:bodyPr>
          <a:lstStyle>
            <a:defPPr>
              <a:defRPr lang="zh-CN"/>
            </a:defPPr>
            <a:lvl1pPr marL="285750" indent="-285750">
              <a:lnSpc>
                <a:spcPct val="120000"/>
              </a:lnSpc>
              <a:buClr>
                <a:schemeClr val="accent1"/>
              </a:buClr>
              <a:buFont typeface="Wingdings" panose="05000000000000000000" pitchFamily="2" charset="2"/>
              <a:buChar char="n"/>
              <a:defRPr sz="1200" b="1">
                <a:solidFill>
                  <a:schemeClr val="bg1">
                    <a:lumMod val="50000"/>
                  </a:schemeClr>
                </a:solidFill>
                <a:cs typeface="+mn-ea"/>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buClr>
                <a:srgbClr val="C00000"/>
              </a:buClr>
            </a:pPr>
            <a:r>
              <a:rPr lang="en-US" altLang="zh-CN" sz="1600" dirty="0" smtClean="0">
                <a:solidFill>
                  <a:schemeClr val="tx1"/>
                </a:solidFill>
              </a:rPr>
              <a:t>Average Volatility</a:t>
            </a:r>
            <a:endParaRPr lang="zh-CN" altLang="en-US" sz="1600" dirty="0">
              <a:solidFill>
                <a:schemeClr val="tx1"/>
              </a:solidFill>
            </a:endParaRPr>
          </a:p>
        </p:txBody>
      </p:sp>
      <p:sp>
        <p:nvSpPr>
          <p:cNvPr id="9" name="矩形 8"/>
          <p:cNvSpPr/>
          <p:nvPr/>
        </p:nvSpPr>
        <p:spPr>
          <a:xfrm>
            <a:off x="1101254" y="3932186"/>
            <a:ext cx="3507114" cy="338554"/>
          </a:xfrm>
          <a:prstGeom prst="rect">
            <a:avLst/>
          </a:prstGeom>
        </p:spPr>
        <p:txBody>
          <a:bodyPr wrap="none">
            <a:spAutoFit/>
          </a:bodyPr>
          <a:lstStyle/>
          <a:p>
            <a:r>
              <a:rPr lang="en-US" altLang="zh-CN" sz="1600" dirty="0">
                <a:solidFill>
                  <a:srgbClr val="24292E"/>
                </a:solidFill>
                <a:latin typeface="+mn-ea"/>
              </a:rPr>
              <a:t>average volatility=</a:t>
            </a:r>
            <a:r>
              <a:rPr lang="en-US" altLang="zh-CN" sz="1600" dirty="0" err="1">
                <a:solidFill>
                  <a:srgbClr val="24292E"/>
                </a:solidFill>
                <a:latin typeface="+mn-ea"/>
              </a:rPr>
              <a:t>Var</a:t>
            </a:r>
            <a:r>
              <a:rPr lang="en-US" altLang="zh-CN" sz="1600" dirty="0">
                <a:solidFill>
                  <a:srgbClr val="24292E"/>
                </a:solidFill>
                <a:latin typeface="+mn-ea"/>
              </a:rPr>
              <a:t>(close[0:20])</a:t>
            </a:r>
            <a:endParaRPr lang="zh-CN" altLang="en-US" sz="1600" dirty="0">
              <a:latin typeface="+mn-ea"/>
            </a:endParaRPr>
          </a:p>
        </p:txBody>
      </p:sp>
    </p:spTree>
    <p:extLst>
      <p:ext uri="{BB962C8B-B14F-4D97-AF65-F5344CB8AC3E}">
        <p14:creationId xmlns:p14="http://schemas.microsoft.com/office/powerpoint/2010/main" val="1291009250"/>
      </p:ext>
    </p:extLst>
  </p:cSld>
  <p:clrMapOvr>
    <a:masterClrMapping/>
  </p:clrMapOvr>
  <p:transition spd="slow" advClick="0" advTm="3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grpId="0" nodeType="afterEffect">
                                  <p:stCondLst>
                                    <p:cond delay="0"/>
                                  </p:stCondLst>
                                  <p:iterate type="lt">
                                    <p:tmPct val="15000"/>
                                  </p:iterate>
                                  <p:childTnLst>
                                    <p:set>
                                      <p:cBhvr>
                                        <p:cTn id="6" dur="1" fill="hold">
                                          <p:stCondLst>
                                            <p:cond delay="0"/>
                                          </p:stCondLst>
                                        </p:cTn>
                                        <p:tgtEl>
                                          <p:spTgt spid="21"/>
                                        </p:tgtEl>
                                        <p:attrNameLst>
                                          <p:attrName>style.visibility</p:attrName>
                                        </p:attrNameLst>
                                      </p:cBhvr>
                                      <p:to>
                                        <p:strVal val="visible"/>
                                      </p:to>
                                    </p:set>
                                    <p:animScale>
                                      <p:cBhvr>
                                        <p:cTn id="7" dur="250" decel="50000" fill="hold">
                                          <p:stCondLst>
                                            <p:cond delay="0"/>
                                          </p:stCondLst>
                                        </p:cTn>
                                        <p:tgtEl>
                                          <p:spTgt spid="21"/>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250" decel="50000" fill="hold">
                                          <p:stCondLst>
                                            <p:cond delay="0"/>
                                          </p:stCondLst>
                                        </p:cTn>
                                        <p:tgtEl>
                                          <p:spTgt spid="21"/>
                                        </p:tgtEl>
                                        <p:attrNameLst>
                                          <p:attrName>ppt_x</p:attrName>
                                          <p:attrName>ppt_y</p:attrName>
                                        </p:attrNameLst>
                                      </p:cBhvr>
                                    </p:animMotion>
                                    <p:animEffect transition="in" filter="fade">
                                      <p:cBhvr>
                                        <p:cTn id="9" dur="250"/>
                                        <p:tgtEl>
                                          <p:spTgt spid="21"/>
                                        </p:tgtEl>
                                      </p:cBhvr>
                                    </p:animEffect>
                                  </p:childTnLst>
                                </p:cTn>
                              </p:par>
                            </p:childTnLst>
                          </p:cTn>
                        </p:par>
                        <p:par>
                          <p:cTn id="10" fill="hold">
                            <p:stCondLst>
                              <p:cond delay="250"/>
                            </p:stCondLst>
                            <p:childTnLst>
                              <p:par>
                                <p:cTn id="11" presetID="12" presetClass="entr" presetSubtype="2" fill="hold" grpId="0" nodeType="after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p:tgtEl>
                                          <p:spTgt spid="10"/>
                                        </p:tgtEl>
                                        <p:attrNameLst>
                                          <p:attrName>ppt_x</p:attrName>
                                        </p:attrNameLst>
                                      </p:cBhvr>
                                      <p:tavLst>
                                        <p:tav tm="0">
                                          <p:val>
                                            <p:strVal val="#ppt_x+#ppt_w*1.125000"/>
                                          </p:val>
                                        </p:tav>
                                        <p:tav tm="100000">
                                          <p:val>
                                            <p:strVal val="#ppt_x"/>
                                          </p:val>
                                        </p:tav>
                                      </p:tavLst>
                                    </p:anim>
                                    <p:animEffect transition="in" filter="wipe(left)">
                                      <p:cBhvr>
                                        <p:cTn id="14" dur="500"/>
                                        <p:tgtEl>
                                          <p:spTgt spid="10"/>
                                        </p:tgtEl>
                                      </p:cBhvr>
                                    </p:animEffect>
                                  </p:childTnLst>
                                </p:cTn>
                              </p:par>
                            </p:childTnLst>
                          </p:cTn>
                        </p:par>
                        <p:par>
                          <p:cTn id="15" fill="hold">
                            <p:stCondLst>
                              <p:cond delay="750"/>
                            </p:stCondLst>
                            <p:childTnLst>
                              <p:par>
                                <p:cTn id="16" presetID="12" presetClass="entr" presetSubtype="2" fill="hold" grpId="0" nodeType="afterEffect">
                                  <p:stCondLst>
                                    <p:cond delay="0"/>
                                  </p:stCondLst>
                                  <p:childTnLst>
                                    <p:set>
                                      <p:cBhvr>
                                        <p:cTn id="17" dur="1" fill="hold">
                                          <p:stCondLst>
                                            <p:cond delay="0"/>
                                          </p:stCondLst>
                                        </p:cTn>
                                        <p:tgtEl>
                                          <p:spTgt spid="12"/>
                                        </p:tgtEl>
                                        <p:attrNameLst>
                                          <p:attrName>style.visibility</p:attrName>
                                        </p:attrNameLst>
                                      </p:cBhvr>
                                      <p:to>
                                        <p:strVal val="visible"/>
                                      </p:to>
                                    </p:set>
                                    <p:anim calcmode="lin" valueType="num">
                                      <p:cBhvr additive="base">
                                        <p:cTn id="18" dur="500"/>
                                        <p:tgtEl>
                                          <p:spTgt spid="12"/>
                                        </p:tgtEl>
                                        <p:attrNameLst>
                                          <p:attrName>ppt_x</p:attrName>
                                        </p:attrNameLst>
                                      </p:cBhvr>
                                      <p:tavLst>
                                        <p:tav tm="0">
                                          <p:val>
                                            <p:strVal val="#ppt_x+#ppt_w*1.125000"/>
                                          </p:val>
                                        </p:tav>
                                        <p:tav tm="100000">
                                          <p:val>
                                            <p:strVal val="#ppt_x"/>
                                          </p:val>
                                        </p:tav>
                                      </p:tavLst>
                                    </p:anim>
                                    <p:animEffect transition="in" filter="wipe(left)">
                                      <p:cBhvr>
                                        <p:cTn id="19" dur="500"/>
                                        <p:tgtEl>
                                          <p:spTgt spid="12"/>
                                        </p:tgtEl>
                                      </p:cBhvr>
                                    </p:animEffect>
                                  </p:childTnLst>
                                </p:cTn>
                              </p:par>
                            </p:childTnLst>
                          </p:cTn>
                        </p:par>
                        <p:par>
                          <p:cTn id="20" fill="hold">
                            <p:stCondLst>
                              <p:cond delay="1250"/>
                            </p:stCondLst>
                            <p:childTnLst>
                              <p:par>
                                <p:cTn id="21" presetID="12" presetClass="entr" presetSubtype="2" fill="hold" grpId="0" nodeType="afterEffect">
                                  <p:stCondLst>
                                    <p:cond delay="0"/>
                                  </p:stCondLst>
                                  <p:childTnLst>
                                    <p:set>
                                      <p:cBhvr>
                                        <p:cTn id="22" dur="1" fill="hold">
                                          <p:stCondLst>
                                            <p:cond delay="0"/>
                                          </p:stCondLst>
                                        </p:cTn>
                                        <p:tgtEl>
                                          <p:spTgt spid="14"/>
                                        </p:tgtEl>
                                        <p:attrNameLst>
                                          <p:attrName>style.visibility</p:attrName>
                                        </p:attrNameLst>
                                      </p:cBhvr>
                                      <p:to>
                                        <p:strVal val="visible"/>
                                      </p:to>
                                    </p:set>
                                    <p:anim calcmode="lin" valueType="num">
                                      <p:cBhvr additive="base">
                                        <p:cTn id="23" dur="500"/>
                                        <p:tgtEl>
                                          <p:spTgt spid="14"/>
                                        </p:tgtEl>
                                        <p:attrNameLst>
                                          <p:attrName>ppt_x</p:attrName>
                                        </p:attrNameLst>
                                      </p:cBhvr>
                                      <p:tavLst>
                                        <p:tav tm="0">
                                          <p:val>
                                            <p:strVal val="#ppt_x+#ppt_w*1.125000"/>
                                          </p:val>
                                        </p:tav>
                                        <p:tav tm="100000">
                                          <p:val>
                                            <p:strVal val="#ppt_x"/>
                                          </p:val>
                                        </p:tav>
                                      </p:tavLst>
                                    </p:anim>
                                    <p:animEffect transition="in" filter="wipe(left)">
                                      <p:cBhvr>
                                        <p:cTn id="24" dur="500"/>
                                        <p:tgtEl>
                                          <p:spTgt spid="14"/>
                                        </p:tgtEl>
                                      </p:cBhvr>
                                    </p:animEffect>
                                  </p:childTnLst>
                                </p:cTn>
                              </p:par>
                            </p:childTnLst>
                          </p:cTn>
                        </p:par>
                        <p:par>
                          <p:cTn id="25" fill="hold">
                            <p:stCondLst>
                              <p:cond delay="1750"/>
                            </p:stCondLst>
                            <p:childTnLst>
                              <p:par>
                                <p:cTn id="26" presetID="12" presetClass="entr" presetSubtype="2" fill="hold" grpId="0" nodeType="afterEffect">
                                  <p:stCondLst>
                                    <p:cond delay="0"/>
                                  </p:stCondLst>
                                  <p:childTnLst>
                                    <p:set>
                                      <p:cBhvr>
                                        <p:cTn id="27" dur="1" fill="hold">
                                          <p:stCondLst>
                                            <p:cond delay="0"/>
                                          </p:stCondLst>
                                        </p:cTn>
                                        <p:tgtEl>
                                          <p:spTgt spid="16"/>
                                        </p:tgtEl>
                                        <p:attrNameLst>
                                          <p:attrName>style.visibility</p:attrName>
                                        </p:attrNameLst>
                                      </p:cBhvr>
                                      <p:to>
                                        <p:strVal val="visible"/>
                                      </p:to>
                                    </p:set>
                                    <p:anim calcmode="lin" valueType="num">
                                      <p:cBhvr additive="base">
                                        <p:cTn id="28" dur="500"/>
                                        <p:tgtEl>
                                          <p:spTgt spid="16"/>
                                        </p:tgtEl>
                                        <p:attrNameLst>
                                          <p:attrName>ppt_x</p:attrName>
                                        </p:attrNameLst>
                                      </p:cBhvr>
                                      <p:tavLst>
                                        <p:tav tm="0">
                                          <p:val>
                                            <p:strVal val="#ppt_x+#ppt_w*1.125000"/>
                                          </p:val>
                                        </p:tav>
                                        <p:tav tm="100000">
                                          <p:val>
                                            <p:strVal val="#ppt_x"/>
                                          </p:val>
                                        </p:tav>
                                      </p:tavLst>
                                    </p:anim>
                                    <p:animEffect transition="in" filter="wipe(left)">
                                      <p:cBhvr>
                                        <p:cTn id="29"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10" grpId="0"/>
      <p:bldP spid="12" grpId="0"/>
      <p:bldP spid="14" grpId="0"/>
      <p:bldP spid="16"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ULTRA_SCORM_COURSE_ID" val="2265C05E-143E-4DD6-9E38-047F84E8F02B"/>
  <p:tag name="ISPRING_SCORM_RATE_SLIDES" val="1"/>
  <p:tag name="ISPRINGONLINEFOLDERID" val="0"/>
  <p:tag name="ISPRINGONLINEFOLDERPATH" val="Content List"/>
  <p:tag name="ISPRINGCLOUDFOLDERID" val="0"/>
  <p:tag name="ISPRINGCLOUDFOLDERPATH" val="Content List"/>
  <p:tag name="ISPRING_PLAYERS_CUSTOMIZATION" val="UEsDBBQAAgAIACqGsUgVDq0oZAQAAAcRAAAdAAAAdW5pdmVyc2FsL2NvbW1vbl9tZXNzYWdlcy5sbmetWG1v2zYQ/l6g/4EQUGADtrQd0KIYEge0xNhEZMmV6DjZCwRGYmwilJjpxW32ab9mP2y/ZEfKTuK+QFISwDZMyvfc8e6eu6MPjz/nCm1EWUldHDlvD944SBSpzmSxOnIW7OTnDw6qal5kXOlCHDmFdtDx6OWLQ8WLVcNXAr6/fIHQYS6qCpbVyKzu10hmR858nLjhbI6Di8QPJ2EyphNn5Or8hhe3yNcr/Uf5wy/vP3x+++79j4evt5J9gOIZ9v19KGSR3r3pARSwKPQTQCN+EpBz5ozM5zC5cMF8GhBntP0yTHoekTNnZD475RZRRAKWxD71SELjJAiZ9YVPGPGc0YVu0JpvBKo12kjxCdVrAZGsZSlQpWRmH6QaNopGdCnzwhmmQRKRmEXUZTQMnFGsy/L2JwvLm3qtS1BXoUxW/FKJzOqEnLHPb0pRgWpeQ04heNVrCb/UOZfFQafqCC9pMElYGPpxQgJvt+OMSJEhr+RGzUCUCMckAoCSV6J8hGxis8yKI6zUMIQpnUx9eDNjwlSu1gre9VA75gRiMBdFlxTkCIkgu+J4GUaecRqoQhzd8Kr6pMtsLz8eBqoLmAZuCCnosgfgzGDsgCHGEipHWYq07gKbkTjGE5KMw3NIZOBdOEQiPAW6nQ6RuCAxUITEXTIBPqMTbBLeUGyX/zt+pdyks7pFPE1BzrhvI3VTwY5xKbDAMq06GKYmJh8XEDaK/e/QuEUF79rVSm4E2FFmouxUBJXFJZ7Joo8L+ltygqlPvATSyguXCbMlz2jM+S0qdI14tuFFKtClSHkDuX4LzzKZ2Wcmzlb/X438G/F6W1VebQtS4JHzV0Pt2ath3zCrqcCmuhb5Td2l2jhsa/5jrDA5/V0T+hz9cfpjlwQ4ouHzRKaSeaPaqvvk+NxZNjRGnUY80VP9o/XclsRtbR1TKFhjqftLEOimpn9AA1T9pWhwAormbYmGGk6LqwE6g3ALEGj0WIwzcNWeCWfgwgHySzKOKYPZaCkuK1l3jh2WjW2Avh3aFOY8JWpxT8ZLcaVhwlGCb9rpA7qQjXRnQB8MN3utglHmg8kBAK7a5AFIJXOwP+uBuZiRnQfaAr93kqVuVGbJq+S1LfLg2yYXX49NV6XO7a7i1S552yZz/BQr2sNFrdL5gPZ/x7/e8XlAv8dHKSY4cqeJiwOXmEHfcFX1FAIKGFf4LE58PDbiwIWc1+kamumVboqsJ1A7q3vkBAPY9syx4GW6/u+ff3tifGFJu4u2u78OAgFimypI7sB+D3Qtqj+7QBge78vZRR+p7d1mJ9fzqsMoZOGz3CF421pyncPWQbdeSPJt0DBj2J3OgAexTXvdlDC6DUGY4egUapmdwp3RjJfXUAiZ1moQinW1ScB6mPb762VTK1mIIbJPayXmwIzOE+x59q4N5FMyvW57ZgY3inR76VZw6e4L5k5xAHX2CzyRyXogoG1NuyoERG/X9zTffN2p7laV/cvi8PWDfzD+B1BLAwQUAAIACAAqhrFICH4LIykDAACGDAAAJwAAAHVuaXZlcnNhbC9mbGFzaF9wdWJsaXNoaW5nX3NldHRpbmdzLnhtbNVX3W7aMBS+5yksT70saTu6diihqgpo1VpAhW3tVWViQ6w6dhbbUHq1p9mD7Ul2HAMFtevSH6RNCBGfn+/8n5jw6DYVaMJyzZWM8G51ByMmY0W5HEf4y6C9fYiRNkRSIpRkEZYKo6NGJczsUHCd9JkxIKoRwEhdz0yEE2OyehBMp9Mq11nuuEpYA/i6Gqs0yHKmmTQsDzJBZvBjZhnTeI5QAgC+qZJztUalglDokc4VtYIhTsFzyV1QRLQF0QkOvNiQxDfjXFlJT5RQOcrHwwi/Ozx2n4WMh2rylEmXE90AoiObOqGUOy+I6PM7hhLGxwm4e1DDaMqpSSK8V3MoIB08RCmwfejEoZwoyIE0c/iUGUKJIf7o7Rl2a/SC4El0JknK4wFwkIs/ws3B9aerXuvi7LTz+XrQ7Z4NTnveiUInWMcJg3VDITikbB6zpZ2QGEPiBPwGnRERmoXBKmkhNlJyzTl3RkMlIPeFFrRROmS0Q1K2Uo3+DZdtkNzFaASBiFmEj3NOBEbcEMHjpbK2Q224KareXpVEgAXtydB5H9+b99mJE5JrturWgqNdzuPGN2UFRTNlkeA3DBmFIH6bwlPC0Gpx0ChXaUGF9jFICw4WJ5xNGT0qcjoH/JOhKzCRWtCEXs0EM97Cd8vv0JCNVA64jEygs4HOtcevPgs4I1rfg5KFj1v9s9Nm6/q002xdbrkACZ0QGT8THArO0sxsBJ/MkFRmoQfpiInVrCgK5bTglYmt+vIyaJ5a4cv81sVYgd5gSTZj5TmF+asHpc0mZFIMohuuAhpGkENJPCYwYlgXXFpWFjAmEikpZojEsNa0G+sJV1YDxQ+wh9Yv99DrIy6L0xhWG1jMKctLQe7s7r2v7X84OPxYrwa/fvzcflJpvvB7gjhzfuOfPLnyl2v/4TYMA7elH1/aJrf/5s7uXbS+lslrp3U5KFXSVr8UXLeMVPdzGakL/5LprbxgSrkAS2nshwzWkuApN4y+ZYu9oE1e9W73PbaZNtlgzK8Zjf8mZH9aXhPX7oVh8OjF1XFSLnkKiXArcXnbbezXduCm+SirUgG09f8OjcpvUEsDBBQAAgAIACqGsUi1/AlkugIAAFUKAAAhAAAAdW5pdmVyc2FsL2ZsYXNoX3NraW5fc2V0dGluZ3MueG1slVZtb+IwDP5+vwJx3+nulZ3UITHGSZN2t+k27XvamjYiTaokZce/vzhN1gQo9LAmEft5bMexzVK1pXzxYTJJc8GEfAatKS8VarxuQoubadZqLfgsF1wD1zMuZE3YdPHxp/2kiUVeYokdyLGcDcmhDzO3nzEUF+PbHGWIkIu6IXz/IEoxy0i+LaVoeXExtWrfgGSUbw3y6sd8tR4MwKjS9xrqKKf1Nco4SiNBKcCUvq9RLrIYyYD5SFf2M5LThzp/+wPajiqqLW35CWWI1pAS4iJfL1GG8dx4j19ljnKeoOGvNtAvn1EGoYzsQcbO776iDDJE0zb/0yONFCUWNOacf8R3DhOkMOOHWV2hXCTghTDQxVdw5bF3vQtA7ms49ymOqxTsCet6sBDw0TMGCy1bSBN/6myqEm+PrTbzAYsNYcoAQlUPejJJP5FWeTexrsf9gTfKi9CX0/SQV8HaGlZdwoG7WN/jV6tbuytCp++6IEMJO6cMUuyVPfK3qesRMlD2yGdGC3jkbH+cwaGpI/lHviXuOc/X31iBE3MsnNWfvBUjPeDoqiBVp/CYWhSwUJjOC60B3y1NrK5LKTnKKeVkR0uiqeC/EJft7WVUmhwYXK+d7qxUU83gVMPZHM2aDstlz3E/OmvckN3PQn+57jzRZovfTInWJK9q87OkphPHM2NiCjNNTjNwTxo4yHu+EQHHxh4i1URuQb4IwcaG4UKDGutedMM1BE+ToAZpcrrKqXNyqvy8rTOQa/NqFJSvcqzsgBUtK2b+9CuFNygOGAPWjqor448T+t6XgcI1ARCZV75ru0NnqVumKYMd+OEPFPbKQ3dLlenSoYZb6gfY6LDlnGZUT7pd0fdKvEMC/Qn8q0krcnxgGdH2mmTK3iyafL+G+1yixezXGTZfuMns2fVS5NjYjytolPjv5D9QSwMEFAACAAgAKoaxSCqWD2f+AgAAlwsAACYAAAB1bml2ZXJzYWwvaHRtbF9wdWJsaXNoaW5nX3NldHRpbmdzLnhtbM2Wb08aMRjA3/Mpmi6+lFPnpiN3GCMYiU6IsE1fmXItXGOvvbU98Hy1T7MPtk+yp1dAiI6dRpaFEOjTPr/nX/u04dF9KtCEacOVjPBufQcjJmNFuRxH+MvgdPsQI2OJpEQoySIsFUZHzVqY5UPBTdJn1sJSgwAjTSOzEU6szRpBMJ1O69xk2s0qkVvgm3qs0iDTzDBpmQ4yQQr4sUXGDJ4RKgDgmyo5U2vWagiFnvRZ0VwwxCl4LrkLiogzmwoc+FVDEt+NtcolPVFCaaTHwwi/Ozx2n/kaT2rxlEmXEtMEoRPbBqGUOyeI6PMHhhLGxwl4e7CP0ZRTm0R4b99RYHXwlFKyfeTEUU4UpEDaGT5lllBiiR96e5bdWzMXeBEtJEl5PIAZ5MKPcGtwe3bTa19ddC7Pbwfd7sWg0/NOlDrBKicMVg2F4JDKdcwWdkJiLYkT8Bt0RkQYFgbLovmykZIrzrkxGioBqS+1MBqBp6KI8LHmRGDELRE8XsxaosfMnnIBMTjd3fpIWvwI9PHGCdGGLRuazxiXxbj5TeWCokLlSPA7hqxCEFGewr+EoeV0o5FWaSkVxFhkBKcMTTibMnpUZmkG/JOhGzCR5qAJmy8TzHoL33P+gIZspDRwGZnAVgU5N55ffxE4I8Y8Qsncx63+RafVvu1cttrXWy5AQidExi+EQwlZmtmN8EmBpLJzPUhHTHLDyqJQTsu5KrHVX18Gw9Nc+DK/dTGW0BssyWasvKQwf/WgstmETMqD6A5XiYYjyKEkngkTMRx3LnNWFRgTiZQUBSIxNCrjjvWEq9yAxB9gjzav99DrIy7L0RhuDrCoKdOVkDu7e+/3P3w8OPzUqAe/fvzcXqs0a+E9QZw538NP1jbxRSN/2g3DwPXO59uw1fm/6sK9q/bXKpm6bF8PKhWp3a+E61ZZ1T2vsurKXxu9pSujkgvQZsb+2ECjETzlltG33DSvKPz6+9dvizcq/AajWLt9/98g/Gjx3Fp5X4XBsw/AGshXH9PN2m9QSwMEFAACAAgAKoaxSGhxUpGaAQAAHwYAAB8AAAB1bml2ZXJzYWwvaHRtbF9za2luX3NldHRpbmdzLmpzjZRNb8IwDIbv/AqUXSfEPmG7ocGkSRwmjdu0QyimVKRJlaQdHeK/rw5fTeqOxRfy8uR17CredrrVYhHrPne37rfbv/t7pwFqVudw7euiRU9RZ0YkC5glKYhEAguQ4nj0JO/OBGXMpDOdlx9oa2p+TOE/Sy5MHc8IC01ohjpcEOA3oW2owz8nsVOra19TrdHz3Fole5GSFqTtSaVT7hh29epWvcQAVgXoC+iSR+CZDtxqI8+ODwOMOhepNOOynKpY9eY8Wsda5XLRln9VZqCrT77eA/2nwcvEsxOJsW8W0jDxZIjRTmYajIFD3scJBgkLPgdR8+279QfqGTcLCugiMYk90qMbjDqd8RgaXRqOMHxMVl6Nbg4wmpyFjd0Td7cYHiF4CbphNb7H8ECV5dk/PmCmVYwdaaDNnp9QofgikfEhdR+D5PCyaNvWvXOh7vpj5j0hFTyhFfX80rbZEYKGAK03lo55TZB3StkJSpREDkVo1LQq6DliwzmC+88u49byaJVW46EajlUbuF6Dniklqtt/XbpnmKuz+wVQSwMEFAACAAgAKoaxSD08L9HBAAAA5QEAABoAAAB1bml2ZXJzYWwvaTE4bl9wcmVzZXRzLnhtbJ2RsQrCMBCG9z5FuN3EbqUkdRPcHHSWmqYaaS8ll1of35SKdJGAQyD/8X0/JCd3r75jT+PJOlSQ8y0wg9o1Fm8Kzqf9pgBGocam7hwaBeiA7apM2rzAozdkArFYgaTgHsJQCjFNE7c0+NhArhtDLCauXS/i6R2K2RTDosLilvYv+zODKssYk9fRduGAVbzHtCCMvFYwOxeN3GLrQPwCGpMATKrBUAJofQJ4DAnAjytAiu+b56RHCvGjYpBitZ4qewNQSwMEFAACAAgAKoaxSJr5lmRrAAAAawAAABwAAAB1bml2ZXJzYWwvbG9jYWxfc2V0dGluZ3MueG1ss7GvyM1RKEstKs7Mz7NVMtQzUFJIzUvOT8nMS7dVCg1x07VQUiguScxLSczJz0u1VcrLV1Kwt+OyyclPTswJTi0pASosVijISaxMLQpJzQUySlL9EnOBKp/tmfJ8ya5n09qfr9ivpG/HBQBQSwMEFAACAAgARJRXRyO0Tvv7AgAAsAgAABQAAAB1bml2ZXJzYWwvcGxheWVyLnhtbK1V30/bMBB+LtL+h8jv2C0dA6oExJDQHsaE1LHtrTKJm3hN4sx2COWv39nO76VsSHtolZzv++58993Fv3rOUu+JScVFHqAFniOP5aGIeB4H6OHr7fE5urp8d+QXKd0z6fEoQGXODYCmyIuYCiUvNIDvqU4C1DNgYEZeIbmQXO+B+xS420gnS/TuaAYuuQpQonWxIqSqKswVIPJYibQ0JAqHIiOFZIrlmkni0kBeg13pv6Phl4mc6H3BVA9Z6LcHrklajmfFByTVEgsZk5P5fEF+3H1ehwnL6DHPlaZ5yJAHlZzZUj7ScHcnojJlythmvktyzbQ2SVjbzNcrvjjPPSXDADmHTcaUojFTOM1jRByWTID9bUpVUvOoAa3hVTte81q/jXnfNG62c6RzLsrHlKsEjvqQzjoJ9Mkwqp/Z61oFPTQKujVMyJPsV8kli+zrt1aM8wVyAVvF2TyxqkI4gKdbGmoh9zcAAxXVHcRt07BrGraglgO30dcdBWpuu2VUl5I1pZr5Tzxi4guVkhpZXGpZMp+MjDWWDME+cVeum9Q1xE90lp7+Q2+M36g1P9VrnbGA/9GYT0DU1oTnEXu+5eCjWQY11QyKbWxYFyk2MbucVPmY9XQ9MLkc66bARTxNZcxgDCOqKens5BCUSarAJSzlCNs7OAhOeJyk8NOTDOPTgzQZlbtJht7BQXAqwt0EtDW3ZSTjOo7E1CrIJxPrxA9LpUXGX6w8B3tGr6wOXxu55ui64O3B2fyPURzEaAZziyZWl3nq7avm8N7MqVadz6ZwloFaYR6YLgvn1cxCWYx8IralZapv+jk1+7AHHeU8NR3TXN9B76Ja8xfmVTwyX7rF0tQkYUYzAfpwvuwxQD9huwzCW9OhiFuRN3XAmNg3928r2mz5unWu64c67EMNnzirHMbN1EdQRyxFmUejHuKi+4ioFHbatWTUS9kWbrQ4AZGKIkDv4aG+88XpRXfls8VFg7V53bvALpc3rPQ64U5BpNZ1exG/3g3w+BtQSwMEFAACAAgAKoaxSLCHI/RsAQAA9wIAACkAAAB1bml2ZXJzYWwvc2tpbl9jdXN0b21pemF0aW9uX3NldHRpbmdzLnhtbI1S20okMRB99yuCPzBJKreGdiC3lnlR0QGfm+ns0qyml07EZcnHm3Z3GEdHNPVUdU6doiqnTb/GaJ9Snh7Hv30ep3gXch7jz7Q+Q6jdTQ/TfDOHFHJaHSr3Yxym5038MS21Wk25j0M/D3ZB0xqj7vUhJbVyqmbMMIok89Qr5Dy3FWvANWAr5iix7eqdxD/dOexCzKdV29UR+rFhE1OY8yYO4c8ajtlvoeMNLud+GCsvrQVbouynFseWQIxwyX2hGgAEstwRh4uUjdQEecw4hmIUBQqIcE4aUYikHGrWNaKqMN8IxCRj1BXqae1GWhtHbZHQEKLrNK8aW7rOSIwRIQSYK1xAZzCqbKgaGtRyQHBgQBRtNFGAOtuZjhXvvLAcKeoFxoUZAxgfjnvY7u25DtVvr7M/5xeCJ7/gJLp4a3XCXO3uaZ4reRsefz/0OaBxuDi/ufV3/mqrt5vrq/P/vnz18J61mLVu/am3XwBQSwMEFAACAAgAK4axSAXZichKDQAA1SEAABcAAAB1bml2ZXJzYWwvdW5pdmVyc2FsLnBuZ+2a+VdS6/rAqdNpVvNU15xLvXmuOZQnp+NAmROna6UNZk61zLxhgqhoKGLTdUiJopaWiZ6sk+KAqZm6EbBDSR5E6jig4lBxFAXBgRAVkbupzr1r3fVd3z/gLn5gb57ns9/9Ps+73+d5n/1C7rEj/jobjTZCIBAdWIBPMASyBgaBfINcvxbU7Gq6MQGeViUF+3tDKF0mk6CwJvZg4EEIpI6wafnct6C8ISEgNAkC0WVqPqtYyIrzYDs4zOfgicuRkuGjebbyAdYHWdHc6rnV9Trn9ev1U78jntz8/fe7cy7o5+8MWPOuevNPOectLV79c+3W9Tt8bm8pM1Zf+Vn69/0bVNjpLpn7IulHxafSBxc9jydtD/9UTKmUUkRSt4hSSmVL3YMsLlSNla0op5EjGYrhmqZRnDFo0lknP1nFSpDpeTOEH1EPuvyMZKjR1lRm558zhnmpPnWneIOKK41V9vV4qyjsrK/7KlBuQwdl/OFner0bvwaUmu0rCUML4ij14K1/ixN+4DdIuIvFBvB0IMdKI+0iao43AlaDxy1aoAVaoAVaoAVaoAVaoAVaoAVaoAVaoAVaoAVa8L8HUAJz9QJLs2X6HtgK02i8rTRbiuvvaPYOd/p8p9lu3PL/g4/hd/5o4HrxWz/9fvihdSk2UfbGknAJtywwH0WJUL2CKlYooSlMF7yyDzmSJXlhXnszbXmsiaGSBPFbnOI5P4xPI5SVFazM3yTLjy07/M0znmNmXq7jr0svr2SFEahhZpqmYppihBrNGGLkDHbVxIgLMKe6wxvjFw71JKW9mTMXTwTMDSVxG/VmjoSALUryljhIXEMvPgxQryhdpulKaTxP/UEvs99j9tXWMK6Xcipe4EZqGkkTjwOZi2OFSEMXqIPTsAfiFHfgvlRAgNJjhppX3grl1bw3MUMs+qRZxqd3JDYmKInGyFc/mbJbC2nzkscsGn3TMdP5A/c527PqIoDh/VzCZ4/s+jgRkHhy0wlPKQJjX+bszJjFIy+5eFBnD6eOZijieSfPksVx11ux4rDRwUj7csF++HCICRm9wjRfmbnwPXnLvpK8OdI0VtjZdlLWG8MJ68aj5EDFzDFBO1fWSpI6JRoq6uKAM32AKs2Ot4ChsxNFnm9FLyQam6rpAelTdaxBLiHudztl9cPYQJEbvdMhkHDLavg6YAOMudUOVlTje4FqfBeiKDT+bKrxs0ZhW+u5M03oNxIUqnFE+P5YetCJHeTSwl2Prp32DJEn/bNmthj/xvFpFY/Z31BRxmzlsVwYixzn55tjaX5d6eaNmwXCiO5eRwJPRrboCKlbN0ie/8s3kPfwSs9bVC4+rvuzIfGiFmmBysOHmGSU/VcTIye4ZfrIW888Txj9R3mxbSn15gZ0S36IXNbPfuzdnrNtu3H7/phWM5sDtoqN5MzpNAQ3DV+s8BIJ00jSh4hXxEWAPX9y6mrKTdprCKS5SBS+fTi23UlUkNnHaXButEsIFVrrw+z/celZiuCCPFC1HIgrd+5kjWwsjlQM4QPqN6+Vyxz339un2otoeIiLuuEqdkp8p3RNBjII0xaAQvC3ZIUOpE0enB1ZvehhdXj4x/toWXWQaUq3nbrOh7jJyLh6uHkg0RJ9yrjdKXLnIhzNHeYZwgC+g0XHB0C5FvI+LVSW+5P7l3YnVQ8ECFOTQ1YtP9e9HMQbi7bcbHhKPhAsvDbR5fvyYu+uH5LuF3FhwTzCIfhv2CPE0ECobsjfBNhd6OHmmnM8N1gKzc8+zTz7iDUYxgm9tNl2Y4nwlZO4jwmOK2cEK+OkeJqI4vKs2B/eogze2XF9Tb+D2VwplpefjGOmF+9NOo1oTTRqLNnzl3zh05I8fW8b7x5ZsH7cjWr9QFHiqxuYEoDk5nXi/n1haNbNATrvDUb6OLKQ5VHgbkdsnfttj0ROxVl/GZAEEaPicrmo77WmZ/ulQgdf4qZKna66WUzB2CNdpmvnhYujEhQGHsH7YBvjc2cf5ddXO0LSkfli4damW1ccnz4spervFy0BQ9t3ijDTFAchjQBw9CN1MbZUb44veprV0OPQyFCrpmPpCi5A/9rpHagiLOqtnUoUwgDc6F57uAKcgjoaj1tkRyFws3lRUzTS3LKMO9qKX8KUlPfE9zYD4bf45WEGDYiSDFFdj2MXD886zQ5SU8YqMlPh2BrGEiaS8AuiiVLLVck8DgtDDZi+XUctiBBrHs3cXZ43I+NC1erUFQnDYJx9JHUUAqmOIuWVKbGXKxqy9DeKkkShTD6SQVOkiA63GUG9xPaKy4vvr+u94BEgqHxERieAmTdkmtjYhHfy8A7O1EftIQcqHxVgbJHf3jVqX+p36lH17heiR2R3c6zaOkC3z/GeFSPoU5/9BWiyLndJLDO6Z6/z0OHXdxYBfdi4jmKjUSluaXJ+Sd8Ffh8ZO8nNXJGlFGEc8EVNWRv/KnueLerrAB9K6b6eOby466ZVNDa28zg74tF5n7KYzUbiVB7gTkiLTxafN7izxrVFqnKdMmpfkNZ3D7tAIOIUw0zO06yxtUv91Mc4qQUMI2nkgb4kHGNSdFR1qa9NfPxuT+oy3XyajlwY9lB2Mk+Py3yIjn2C+7gWXTbZAkZzBtD1eQGri8MVOJMUnWhs6sCk1BhyBS32MjCryhq8X4uXO370lyweEwjxC4NvHNgX2yXJTJO17SPWAuxuSwtbvZduJ77cvecY+wyhpqB2ftl1D9E2O2Zix7mKLAz33gDYz2Rfh71Fh26mkj/qfNRT3jP/7b4qMTzcRS+B+l8u9WXYe/SFMl0nJ/pzzK8+zrq5Du1FHPQrRpZTavGqgdbCNzl70KGyvmPZj/NnWV8Hz0iEIoxRxjz2EDvZofCWcX6RXgN5VtZ80Cp3LGGiOW+ioPz4qieR1dCFl3rOUOUA15kAXVmwM8MtfOB4KoYaSH62V1Vg+ngWt0NA/Tpx+JYEj99xzh5+OrISK8s1m6MtcVP6jtdeOq7veYY8lOn1aNK158Kiwdlb72ruhrpwvZzyx3YIg8iZvL19nAWFR1T56sM6lns5wmjD9iXaVEBwLR5BmrIg2mLnOqwfmqsm/Plbgh16GjxUn7r5F+GDReVUu/eMzzacPuISlaLJRmeHIzPkvfMNH/bB+xuv0vOtYkx2NyyLnbMvTXDTnxSj1//2CEA7iscHyrPqTGQlO51MtsLgekVG8EE3XfwhfNZxX+LXqXP+0fy2FnA5Hdz7O/liXIn0xRW1aIRACvqDtZdgrDYrJEnpqyCnGWAVUK8Cg8UoJf7n1DvnTWyOM9evc0rO5tsi06cOBjMTkfei0eJoMFcf1ZFFU+JH99ladrTmH/K9fQbaaP+TKlyWP0Zp24+gFlsQe+LKwsyVOVZ3wdU6Ln0Hx/HGlIw2nYGUfcxzQKzMFTISXrfO/LqJz6x0DVNdE484sCZGCLHkqNuPT6QK/swhSxnzA7FCr9mLZLwsoq7MaytvP5tx4LixCq3KsZbLQscXbYzyxf4HXGu/BC+Z1Rhuju4PjIDOrybPRhsWwIvOgNfNzRSh3BvtPCnGYkXZy39U8LxpuwF5HSHAkby1vs8toED/SckQLyozowoXeUs9eTQTwEw8yh7EJ0ixETvenxpWju0YVqIKl345xbCiov6dVWe63Kefl+rzKJ8zVmO6jOPCR6Nyau2IWFNg7EGGWjk6isvzXHe7MpKNFwGIkqcpgkVpKiOdnxyuE7HtzxvPbvu89CxdnvylcJCbG9dXkw1OqCJwYiZJ0lzvBTi2KKVUZK75L/wKe/YkXSVBNnWjhOIySJPoy6iVv9WEDo8dTfDsw50Kr0KYgmPRV7lSxMHoNRj6EHMDEj3RQVfC0NOF0cnTrOMTmhAXjz0meAFvF2GUoi/Xi8BKLY73cp8PEZbaHEi6fr4liObhkMuMp7yw35hQJVUl5td+hJIBgmauNONExdv+s3T7IVtn/ajLrO9gu+XlWOrWppUVBYPRcjAC6sDi5YaJj67iGo+Em/7pMzr8rKKk9e8GnvNbwFyzaON1fWQDEFMKrrmcGMQmE1MYRYQ4nI1lL7OgKyjqweb8ncohNC/iYZR6iSdZ65r6AqqaPNr07SoEepqmeAF6VZxWyAIkX02jw2vVUpngTI+bKzBW0rt/uDUuiItqGhKik61aKp2kb+s/tX2jd0kT/c5ZyV9DL1O00HZ82fpkE8aQZbYa8swrDgrt2MVviRt5PL4tqsAMtOlj3tT97QrNj//cwLm7pctP8BbM7qNQGunp0xoMwAeL9Pfik1EVNfvumQAkat+xE+zkmw6HwRJu7MTo+tJfMfQYykSQ0JrM3CxKNAzArchKkXqHKlCrwbq+jSSxiWeafeyXDInpyyzXEKsWe03sczTPSNXd1gBQ2tEyTdUecvf/ehsoVS/Huq/+/DpQ4ZUoYDswLvlrxHCDXn/EshCqvvgf8ZJj/8PP/zCgVOb1PMNbOS2Lo9Rwa43qdJVoV3SzIQy+oGCoaYtgpA4+0HTQV7bkj76t1nnIUa/KjXsT7L356opGD/M94kPxPnvtX1BLAwQUAAIACAArhrFIKwvAbUoAAABrAAAAGwAAAHVuaXZlcnNhbC91bml2ZXJzYWwucG5nLnhtbLOxr8jNUShLLSrOzM+zVTLUM1Cyt+PlsikoSi3LTC1XqACKGekZQICSQiUqtzwzpSQDKGRgbowQzEjNTM8osVWyMDCFC+oDzQQAUEsBAgAAFAACAAgAKoaxSBUOrShkBAAABxEAAB0AAAAAAAAAAQAAAAAAAAAAAHVuaXZlcnNhbC9jb21tb25fbWVzc2FnZXMubG5nUEsBAgAAFAACAAgAKoaxSAh+CyMpAwAAhgwAACcAAAAAAAAAAQAAAAAAnwQAAHVuaXZlcnNhbC9mbGFzaF9wdWJsaXNoaW5nX3NldHRpbmdzLnhtbFBLAQIAABQAAgAIACqGsUi1/AlkugIAAFUKAAAhAAAAAAAAAAEAAAAAAA0IAAB1bml2ZXJzYWwvZmxhc2hfc2tpbl9zZXR0aW5ncy54bWxQSwECAAAUAAIACAAqhrFIKpYPZ/4CAACXCwAAJgAAAAAAAAABAAAAAAAGCwAAdW5pdmVyc2FsL2h0bWxfcHVibGlzaGluZ19zZXR0aW5ncy54bWxQSwECAAAUAAIACAAqhrFIaHFSkZoBAAAfBgAAHwAAAAAAAAABAAAAAABIDgAAdW5pdmVyc2FsL2h0bWxfc2tpbl9zZXR0aW5ncy5qc1BLAQIAABQAAgAIACqGsUg9PC/RwQAAAOUBAAAaAAAAAAAAAAEAAAAAAB8QAAB1bml2ZXJzYWwvaTE4bl9wcmVzZXRzLnhtbFBLAQIAABQAAgAIACqGsUia+ZZkawAAAGsAAAAcAAAAAAAAAAEAAAAAABgRAAB1bml2ZXJzYWwvbG9jYWxfc2V0dGluZ3MueG1sUEsBAgAAFAACAAgARJRXRyO0Tvv7AgAAsAgAABQAAAAAAAAAAQAAAAAAvREAAHVuaXZlcnNhbC9wbGF5ZXIueG1sUEsBAgAAFAACAAgAKoaxSLCHI/RsAQAA9wIAACkAAAAAAAAAAQAAAAAA6hQAAHVuaXZlcnNhbC9za2luX2N1c3RvbWl6YXRpb25fc2V0dGluZ3MueG1sUEsBAgAAFAACAAgAK4axSAXZichKDQAA1SEAABcAAAAAAAAAAAAAAAAAnRYAAHVuaXZlcnNhbC91bml2ZXJzYWwucG5nUEsBAgAAFAACAAgAK4axSCsLwG1KAAAAawAAABsAAAAAAAAAAQAAAAAAHCQAAHVuaXZlcnNhbC91bml2ZXJzYWwucG5nLnhtbFBLBQYAAAAACwALAEkDAACfJAAAAAA="/>
  <p:tag name="ISPRING_SCORM_ENDPOINT" val="&lt;endpoint&gt;&lt;enable&gt;0&lt;/enable&gt;&lt;lrs&gt;http://&lt;/lrs&gt;&lt;auth&gt;0&lt;/auth&gt;&lt;login&gt;&lt;/login&gt;&lt;password&gt;&lt;/password&gt;&lt;key&gt;&lt;/key&gt;&lt;name&gt;&lt;/name&gt;&lt;email&gt;&lt;/email&gt;&lt;/endpoint&gt;&#10;"/>
  <p:tag name="ISPRING_PRESENTATION_TITLE" val="10102.pptx"/>
</p:tagLst>
</file>

<file path=ppt/tags/tag10.xml><?xml version="1.0" encoding="utf-8"?>
<p:tagLst xmlns:a="http://schemas.openxmlformats.org/drawingml/2006/main" xmlns:r="http://schemas.openxmlformats.org/officeDocument/2006/relationships" xmlns:p="http://schemas.openxmlformats.org/presentationml/2006/main">
  <p:tag name="MH" val="20151125204017"/>
  <p:tag name="MH_LIBRARY" val="GRAPHIC"/>
  <p:tag name="MH_TYPE" val="Text"/>
  <p:tag name="MH_ORDER" val="1"/>
</p:tagLst>
</file>

<file path=ppt/tags/tag2.xml><?xml version="1.0" encoding="utf-8"?>
<p:tagLst xmlns:a="http://schemas.openxmlformats.org/drawingml/2006/main" xmlns:r="http://schemas.openxmlformats.org/officeDocument/2006/relationships" xmlns:p="http://schemas.openxmlformats.org/presentationml/2006/main">
  <p:tag name="MH" val="20151125204017"/>
  <p:tag name="MH_LIBRARY" val="GRAPHIC"/>
  <p:tag name="MH_TYPE" val="Text"/>
  <p:tag name="MH_ORDER" val="1"/>
</p:tagLst>
</file>

<file path=ppt/tags/tag3.xml><?xml version="1.0" encoding="utf-8"?>
<p:tagLst xmlns:a="http://schemas.openxmlformats.org/drawingml/2006/main" xmlns:r="http://schemas.openxmlformats.org/officeDocument/2006/relationships" xmlns:p="http://schemas.openxmlformats.org/presentationml/2006/main">
  <p:tag name="MH" val="20151125204017"/>
  <p:tag name="MH_LIBRARY" val="GRAPHIC"/>
  <p:tag name="MH_TYPE" val="Text"/>
  <p:tag name="MH_ORDER" val="1"/>
</p:tagLst>
</file>

<file path=ppt/tags/tag4.xml><?xml version="1.0" encoding="utf-8"?>
<p:tagLst xmlns:a="http://schemas.openxmlformats.org/drawingml/2006/main" xmlns:r="http://schemas.openxmlformats.org/officeDocument/2006/relationships" xmlns:p="http://schemas.openxmlformats.org/presentationml/2006/main">
  <p:tag name="MH" val="20151125204017"/>
  <p:tag name="MH_LIBRARY" val="GRAPHIC"/>
  <p:tag name="MH_TYPE" val="Text"/>
  <p:tag name="MH_ORDER" val="1"/>
</p:tagLst>
</file>

<file path=ppt/tags/tag5.xml><?xml version="1.0" encoding="utf-8"?>
<p:tagLst xmlns:a="http://schemas.openxmlformats.org/drawingml/2006/main" xmlns:r="http://schemas.openxmlformats.org/officeDocument/2006/relationships" xmlns:p="http://schemas.openxmlformats.org/presentationml/2006/main">
  <p:tag name="MH" val="20151125204017"/>
  <p:tag name="MH_LIBRARY" val="GRAPHIC"/>
  <p:tag name="MH_TYPE" val="Text"/>
  <p:tag name="MH_ORDER" val="1"/>
</p:tagLst>
</file>

<file path=ppt/tags/tag6.xml><?xml version="1.0" encoding="utf-8"?>
<p:tagLst xmlns:a="http://schemas.openxmlformats.org/drawingml/2006/main" xmlns:r="http://schemas.openxmlformats.org/officeDocument/2006/relationships" xmlns:p="http://schemas.openxmlformats.org/presentationml/2006/main">
  <p:tag name="MH" val="20151125204017"/>
  <p:tag name="MH_LIBRARY" val="GRAPHIC"/>
  <p:tag name="MH_TYPE" val="Text"/>
  <p:tag name="MH_ORDER" val="1"/>
</p:tagLst>
</file>

<file path=ppt/tags/tag7.xml><?xml version="1.0" encoding="utf-8"?>
<p:tagLst xmlns:a="http://schemas.openxmlformats.org/drawingml/2006/main" xmlns:r="http://schemas.openxmlformats.org/officeDocument/2006/relationships" xmlns:p="http://schemas.openxmlformats.org/presentationml/2006/main">
  <p:tag name="MH" val="20151125204017"/>
  <p:tag name="MH_LIBRARY" val="GRAPHIC"/>
  <p:tag name="MH_TYPE" val="Text"/>
  <p:tag name="MH_ORDER" val="1"/>
</p:tagLst>
</file>

<file path=ppt/tags/tag8.xml><?xml version="1.0" encoding="utf-8"?>
<p:tagLst xmlns:a="http://schemas.openxmlformats.org/drawingml/2006/main" xmlns:r="http://schemas.openxmlformats.org/officeDocument/2006/relationships" xmlns:p="http://schemas.openxmlformats.org/presentationml/2006/main">
  <p:tag name="MH" val="20151125204017"/>
  <p:tag name="MH_LIBRARY" val="GRAPHIC"/>
  <p:tag name="MH_TYPE" val="Text"/>
  <p:tag name="MH_ORDER" val="1"/>
</p:tagLst>
</file>

<file path=ppt/tags/tag9.xml><?xml version="1.0" encoding="utf-8"?>
<p:tagLst xmlns:a="http://schemas.openxmlformats.org/drawingml/2006/main" xmlns:r="http://schemas.openxmlformats.org/officeDocument/2006/relationships" xmlns:p="http://schemas.openxmlformats.org/presentationml/2006/main">
  <p:tag name="MH" val="20151125204017"/>
  <p:tag name="MH_LIBRARY" val="GRAPHIC"/>
  <p:tag name="MH_TYPE" val="Text"/>
  <p:tag name="MH_ORDER" val="1"/>
</p:tagLst>
</file>

<file path=ppt/theme/theme1.xml><?xml version="1.0" encoding="utf-8"?>
<a:theme xmlns:a="http://schemas.openxmlformats.org/drawingml/2006/main" name="3_Office 主题​​">
  <a:themeElements>
    <a:clrScheme name="自定义 9">
      <a:dk1>
        <a:srgbClr val="000000"/>
      </a:dk1>
      <a:lt1>
        <a:srgbClr val="FFFFFF"/>
      </a:lt1>
      <a:dk2>
        <a:srgbClr val="5E5E5E"/>
      </a:dk2>
      <a:lt2>
        <a:srgbClr val="DDDDDD"/>
      </a:lt2>
      <a:accent1>
        <a:srgbClr val="0070C0"/>
      </a:accent1>
      <a:accent2>
        <a:srgbClr val="A5A5A5"/>
      </a:accent2>
      <a:accent3>
        <a:srgbClr val="F69200"/>
      </a:accent3>
      <a:accent4>
        <a:srgbClr val="92D050"/>
      </a:accent4>
      <a:accent5>
        <a:srgbClr val="FF0000"/>
      </a:accent5>
      <a:accent6>
        <a:srgbClr val="C00000"/>
      </a:accent6>
      <a:hlink>
        <a:srgbClr val="0070C0"/>
      </a:hlink>
      <a:folHlink>
        <a:srgbClr val="7030A0"/>
      </a:folHlink>
    </a:clrScheme>
    <a:fontScheme name="微软雅黑和Arial">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737</Words>
  <Application>Microsoft Macintosh PowerPoint</Application>
  <PresentationFormat>全屏显示(16:9)</PresentationFormat>
  <Paragraphs>111</Paragraphs>
  <Slides>16</Slides>
  <Notes>16</Notes>
  <HiddenSlides>0</HiddenSlides>
  <MMClips>1</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16</vt:i4>
      </vt:variant>
    </vt:vector>
  </HeadingPairs>
  <TitlesOfParts>
    <vt:vector size="24" baseType="lpstr">
      <vt:lpstr>Calibri</vt:lpstr>
      <vt:lpstr>Cambria Math</vt:lpstr>
      <vt:lpstr>Impact</vt:lpstr>
      <vt:lpstr>Wingdings</vt:lpstr>
      <vt:lpstr>宋体</vt:lpstr>
      <vt:lpstr>微软雅黑</vt:lpstr>
      <vt:lpstr>Arial</vt:lpstr>
      <vt:lpstr>3_Office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10102.pptx</dc:title>
  <dc:creator/>
  <cp:lastModifiedBy/>
  <cp:revision>1</cp:revision>
  <dcterms:created xsi:type="dcterms:W3CDTF">2017-02-24T06:04:36Z</dcterms:created>
  <dcterms:modified xsi:type="dcterms:W3CDTF">2017-04-28T03:08:01Z</dcterms:modified>
</cp:coreProperties>
</file>